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4" r:id="rId2"/>
    <p:sldMasterId id="2147483688" r:id="rId3"/>
    <p:sldMasterId id="2147483702" r:id="rId4"/>
    <p:sldMasterId id="2147483716" r:id="rId5"/>
    <p:sldMasterId id="2147483730" r:id="rId6"/>
    <p:sldMasterId id="2147483744" r:id="rId7"/>
  </p:sldMasterIdLst>
  <p:notesMasterIdLst>
    <p:notesMasterId r:id="rId22"/>
  </p:notesMasterIdLst>
  <p:sldIdLst>
    <p:sldId id="283" r:id="rId8"/>
    <p:sldId id="493" r:id="rId9"/>
    <p:sldId id="498" r:id="rId10"/>
    <p:sldId id="496" r:id="rId11"/>
    <p:sldId id="448" r:id="rId12"/>
    <p:sldId id="451" r:id="rId13"/>
    <p:sldId id="499" r:id="rId14"/>
    <p:sldId id="500" r:id="rId15"/>
    <p:sldId id="502" r:id="rId16"/>
    <p:sldId id="503" r:id="rId17"/>
    <p:sldId id="455" r:id="rId18"/>
    <p:sldId id="504" r:id="rId19"/>
    <p:sldId id="505" r:id="rId20"/>
    <p:sldId id="49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FE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8" autoAdjust="0"/>
    <p:restoredTop sz="73114" autoAdjust="0"/>
  </p:normalViewPr>
  <p:slideViewPr>
    <p:cSldViewPr>
      <p:cViewPr varScale="1">
        <p:scale>
          <a:sx n="92" d="100"/>
          <a:sy n="92" d="100"/>
        </p:scale>
        <p:origin x="-17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201F0-3C24-497C-B40D-9E051017C5C1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61DBF-9968-44D9-A36F-4E9D1BF34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63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BA293-708C-4261-9FD1-AE04041D5F79}" type="slidenum">
              <a:rPr lang="ja-JP" altLang="en-US" smtClean="0"/>
              <a:pPr/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4830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3.png"/><Relationship Id="rId11" Type="http://schemas.microsoft.com/office/2007/relationships/hdphoto" Target="../media/hdphoto1.wdp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PT_7th_0707_high_タイトル_001_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chart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T_7th_0707_high_タイトル_001_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78569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E745AC-F83A-4C39-9CB0-EC9A0F41F9B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652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370007-25BD-43C8-BE81-9AC5BF77B5F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927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D09A5-FCE8-49D3-8ACA-E7FE9299679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072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A3EAB5-2451-4968-8E35-D0468ED9A60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220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C62593-2C72-475E-86D9-365F4FD335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167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53B466-648E-4B01-A8BA-4A26214088D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330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AB9594-261F-4965-87BD-D85F71CC95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7014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098CC-4EFD-4B87-ABE0-D15DF768210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203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4296D6-31A7-4970-A982-0AA0224F141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9321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76723-BE51-4284-B2EE-DA1569C3DDD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8752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F09CF2-6325-4480-B06D-1F92B047BEC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5825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B5ACB1-79F7-4C48-9763-E81C8F46D6C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4420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T_7th_0707_high_タイトル_001_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28039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E745AC-F83A-4C39-9CB0-EC9A0F41F9B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4986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370007-25BD-43C8-BE81-9AC5BF77B5F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249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D09A5-FCE8-49D3-8ACA-E7FE9299679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2887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A3EAB5-2451-4968-8E35-D0468ED9A60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608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C62593-2C72-475E-86D9-365F4FD335E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6782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53B466-648E-4B01-A8BA-4A26214088D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8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AB9594-261F-4965-87BD-D85F71CC95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255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098CC-4EFD-4B87-ABE0-D15DF768210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02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4296D6-31A7-4970-A982-0AA0224F141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943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76723-BE51-4284-B2EE-DA1569C3DDD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0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pPr lvl="0"/>
            <a:r>
              <a:rPr lang="en-US" noProof="0" dirty="0" smtClean="0"/>
              <a:t>Click icon to add chart</a:t>
            </a:r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F09CF2-6325-4480-B06D-1F92B047BEC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91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pPr lvl="0"/>
            <a:r>
              <a:rPr lang="en-US" noProof="0" dirty="0" smtClean="0"/>
              <a:t>Click icon to add table</a:t>
            </a:r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B5ACB1-79F7-4C48-9763-E81C8F46D6C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767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PT_7th_0707_high_タイトル_001_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15974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235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630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396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5136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6095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647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521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ja-JP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3571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2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2194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chart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8713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093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PT_7th_0707_high_タイトル_001_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342012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874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2965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0686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621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1695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422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7266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ja-JP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026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438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995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chart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881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548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T_7th_0707_high_タイトル_001_20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/>
              <a:t>Click to edit Submaster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98278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D1C18048-6622-4466-B4E7-B767FF2E76EF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3035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F898EE14-A970-4A25-A974-24BB5E191DA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1177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00CB963C-7852-45F0-96DF-B9E786A92BC9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75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712434C8-AA89-4435-B06C-F5CB33AD176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7816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EAB72A39-C391-4DE6-BA8A-C13A4EC5D11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325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7D28CFDC-7EEF-4847-9BAC-2099A10F70CA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5950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33CE40B7-8484-4EDF-ADCB-48DDA6B51EE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4807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9864DF7A-96F9-4DC7-94E3-8856469EAA05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5199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1B40BFA7-72A2-4AD1-9D1F-CCE4A1FF8D1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4108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68FEF821-98CF-49B8-A61C-2E06E4A52115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6581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37EB0409-E800-45D1-99E6-416B778C60A7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7911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NEC Confidential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Page </a:t>
            </a:r>
            <a:fld id="{E99C61E9-B7AF-4F65-8517-8E1C09CE289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08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_Titl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3105369"/>
            <a:ext cx="8784000" cy="528794"/>
          </a:xfrm>
        </p:spPr>
        <p:txBody>
          <a:bodyPr anchor="b" anchorCtr="0">
            <a:spAutoFit/>
          </a:bodyPr>
          <a:lstStyle>
            <a:lvl1pPr>
              <a:defRPr sz="3200">
                <a:solidFill>
                  <a:schemeClr val="accent6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6" name="テキスト プレースホルダー"/>
          <p:cNvSpPr>
            <a:spLocks noGrp="1"/>
          </p:cNvSpPr>
          <p:nvPr>
            <p:ph type="body" sz="quarter" idx="11" hasCustomPrompt="1"/>
          </p:nvPr>
        </p:nvSpPr>
        <p:spPr>
          <a:xfrm>
            <a:off x="179387" y="1800000"/>
            <a:ext cx="6372000" cy="360000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latin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altLang="ja-JP" dirty="0" smtClean="0"/>
              <a:t>Enter the addressee as required.</a:t>
            </a:r>
            <a:endParaRPr lang="ja-JP" altLang="en-US" dirty="0"/>
          </a:p>
        </p:txBody>
      </p:sp>
      <p:sp>
        <p:nvSpPr>
          <p:cNvPr id="5" name="テキスト プレースホルダー"/>
          <p:cNvSpPr>
            <a:spLocks noGrp="1"/>
          </p:cNvSpPr>
          <p:nvPr>
            <p:ph type="body" sz="quarter" idx="10" hasCustomPrompt="1"/>
          </p:nvPr>
        </p:nvSpPr>
        <p:spPr bwMode="invGray">
          <a:xfrm>
            <a:off x="179513" y="4032000"/>
            <a:ext cx="6552727" cy="707886"/>
          </a:xfrm>
        </p:spPr>
        <p:txBody>
          <a:bodyPr wrap="square">
            <a:sp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 marL="72000" indent="0">
              <a:buNone/>
              <a:defRPr>
                <a:solidFill>
                  <a:schemeClr val="bg1"/>
                </a:solidFill>
              </a:defRPr>
            </a:lvl2pPr>
            <a:lvl3pPr marL="222962" indent="0">
              <a:buNone/>
              <a:defRPr>
                <a:solidFill>
                  <a:schemeClr val="bg1"/>
                </a:solidFill>
              </a:defRPr>
            </a:lvl3pPr>
            <a:lvl4pPr marL="327787" indent="0">
              <a:buNone/>
              <a:defRPr>
                <a:solidFill>
                  <a:schemeClr val="bg1"/>
                </a:solidFill>
              </a:defRPr>
            </a:lvl4pPr>
            <a:lvl5pPr marL="311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Date, name and affiliation of author, etc.</a:t>
            </a:r>
            <a:br>
              <a:rPr kumimoji="1" lang="en-US" altLang="ja-JP" dirty="0" smtClean="0"/>
            </a:br>
            <a:r>
              <a:rPr kumimoji="1" lang="en-US" altLang="ja-JP" dirty="0" smtClean="0"/>
              <a:t> (Start a new line as appropriate.)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87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(blue)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_TitleBlu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タイトル"/>
          <p:cNvSpPr>
            <a:spLocks noGrp="1"/>
          </p:cNvSpPr>
          <p:nvPr>
            <p:ph type="title" hasCustomPrompt="1"/>
          </p:nvPr>
        </p:nvSpPr>
        <p:spPr bwMode="invGray">
          <a:xfrm>
            <a:off x="179513" y="2905844"/>
            <a:ext cx="8760432" cy="585866"/>
          </a:xfr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 lang="ja-JP" altLang="en-US" sz="3200" kern="0" dirty="0">
                <a:solidFill>
                  <a:schemeClr val="bg1"/>
                </a:solidFill>
                <a:effectLst/>
              </a:defRPr>
            </a:lvl1pPr>
          </a:lstStyle>
          <a:p>
            <a:pPr marL="0" lvl="0" defTabSz="914400" latinLnBrk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16" name="テキスト プレースホルダー"/>
          <p:cNvSpPr>
            <a:spLocks noGrp="1"/>
          </p:cNvSpPr>
          <p:nvPr>
            <p:ph type="body" sz="quarter" idx="10" hasCustomPrompt="1"/>
          </p:nvPr>
        </p:nvSpPr>
        <p:spPr bwMode="invGray">
          <a:xfrm>
            <a:off x="179513" y="3926256"/>
            <a:ext cx="6768975" cy="772006"/>
          </a:xfrm>
        </p:spPr>
        <p:txBody>
          <a:bodyPr wrap="square" tIns="4572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72000" indent="0">
              <a:buNone/>
              <a:defRPr>
                <a:solidFill>
                  <a:schemeClr val="bg1"/>
                </a:solidFill>
              </a:defRPr>
            </a:lvl2pPr>
            <a:lvl3pPr marL="222962" indent="0">
              <a:buNone/>
              <a:defRPr>
                <a:solidFill>
                  <a:schemeClr val="bg1"/>
                </a:solidFill>
              </a:defRPr>
            </a:lvl3pPr>
            <a:lvl4pPr marL="327787" indent="0">
              <a:buNone/>
              <a:defRPr>
                <a:solidFill>
                  <a:schemeClr val="bg1"/>
                </a:solidFill>
              </a:defRPr>
            </a:lvl4pPr>
            <a:lvl5pPr marL="311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Date, name and affiliation of author, etc.</a:t>
            </a:r>
          </a:p>
          <a:p>
            <a:pPr lvl="0"/>
            <a:r>
              <a:rPr kumimoji="1" lang="en-US" altLang="ja-JP" dirty="0" smtClean="0"/>
              <a:t> (Start a new line as appropriate.)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77656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rand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rchest_blue_base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逆光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3" name="縦ライン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4" name="右上へ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5" name="左下へ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6" name="最後右へ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7999"/>
          </a:xfrm>
          <a:prstGeom prst="rect">
            <a:avLst/>
          </a:prstGeom>
        </p:spPr>
      </p:pic>
      <p:grpSp>
        <p:nvGrpSpPr>
          <p:cNvPr id="18" name="グループ化 17"/>
          <p:cNvGrpSpPr/>
          <p:nvPr/>
        </p:nvGrpSpPr>
        <p:grpSpPr bwMode="gray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white"/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gray"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20" name="brighter_logo_poji"/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gray">
            <a:xfrm>
              <a:off x="296790" y="2146503"/>
              <a:ext cx="8466645" cy="993566"/>
            </a:xfrm>
            <a:prstGeom prst="rect">
              <a:avLst/>
            </a:prstGeom>
          </p:spPr>
        </p:pic>
        <p:pic>
          <p:nvPicPr>
            <p:cNvPr id="21" name="kaisetubun_3"/>
            <p:cNvPicPr>
              <a:picLocks noChangeAspect="1" noChangeArrowheads="1"/>
            </p:cNvPicPr>
            <p:nvPr userDrawn="1"/>
          </p:nvPicPr>
          <p:blipFill>
            <a:blip r:embed="rId10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49688" y="3525123"/>
              <a:ext cx="6188075" cy="2530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27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_Content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619672" y="430930"/>
            <a:ext cx="7344000" cy="405683"/>
          </a:xfrm>
        </p:spPr>
        <p:txBody>
          <a:bodyPr wrap="square" anchor="b">
            <a:spAutoFit/>
          </a:bodyPr>
          <a:lstStyle>
            <a:lvl1pPr>
              <a:defRPr b="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kumimoji="1" lang="en-US" altLang="ja-JP" dirty="0" smtClean="0"/>
              <a:t>Enter the title of the table of contents.</a:t>
            </a:r>
            <a:endParaRPr kumimoji="1" lang="ja-JP" altLang="en-US" dirty="0"/>
          </a:p>
        </p:txBody>
      </p:sp>
      <p:sp>
        <p:nvSpPr>
          <p:cNvPr id="5" name="テキスト プレースホルダー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1619672" y="1116000"/>
            <a:ext cx="7344000" cy="5112000"/>
          </a:xfrm>
        </p:spPr>
        <p:txBody>
          <a:bodyPr wrap="square">
            <a:noAutofit/>
          </a:bodyPr>
          <a:lstStyle>
            <a:lvl1pPr marL="0" indent="0">
              <a:lnSpc>
                <a:spcPct val="140000"/>
              </a:lnSpc>
              <a:spcBef>
                <a:spcPts val="50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500"/>
              </a:spcBef>
              <a:buNone/>
              <a:defRPr sz="1800" b="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500"/>
              </a:spcBef>
              <a:buNone/>
              <a:defRPr b="0" baseline="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500"/>
              </a:spcBef>
              <a:buNone/>
              <a:defRPr b="0">
                <a:solidFill>
                  <a:schemeClr val="tx1"/>
                </a:solidFill>
              </a:defRPr>
            </a:lvl4pPr>
            <a:lvl5pPr marL="685800" indent="0">
              <a:buNone/>
              <a:defRPr b="0"/>
            </a:lvl5pPr>
          </a:lstStyle>
          <a:p>
            <a:pPr lvl="0"/>
            <a:r>
              <a:rPr kumimoji="1" lang="en-US" altLang="ja-JP" dirty="0" smtClean="0"/>
              <a:t>Enter the items in the table of contents.</a:t>
            </a:r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8785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_SectionHead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invGray">
          <a:xfrm>
            <a:off x="179388" y="3045072"/>
            <a:ext cx="8784000" cy="467239"/>
          </a:xfrm>
        </p:spPr>
        <p:txBody>
          <a:bodyPr wrap="square" anchor="b">
            <a:sp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5" name="テキスト プレースホルダー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179388" y="3852000"/>
            <a:ext cx="7200900" cy="1269578"/>
          </a:xfrm>
        </p:spPr>
        <p:txBody>
          <a:bodyPr>
            <a:spAutoFit/>
          </a:bodyPr>
          <a:lstStyle>
            <a:lvl1pPr marL="0" indent="0">
              <a:buNone/>
              <a:defRPr b="0"/>
            </a:lvl1pPr>
            <a:lvl2pPr marL="72000" indent="0">
              <a:buNone/>
              <a:defRPr sz="1800" b="0"/>
            </a:lvl2pPr>
            <a:lvl3pPr marL="222962" indent="0">
              <a:buNone/>
              <a:defRPr b="0"/>
            </a:lvl3pPr>
            <a:lvl4pPr marL="327787" indent="0">
              <a:buNone/>
              <a:defRPr b="0"/>
            </a:lvl4pPr>
            <a:lvl5pPr marL="311400" indent="0">
              <a:buNone/>
              <a:defRPr b="0"/>
            </a:lvl5pPr>
          </a:lstStyle>
          <a:p>
            <a:pPr lvl="0"/>
            <a:r>
              <a:rPr kumimoji="1" lang="en-US" altLang="ja-JP" dirty="0" smtClean="0"/>
              <a:t>Enter the subtitle.</a:t>
            </a:r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6256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ackground_Wh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503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tIns="45720" bIns="45720">
            <a:normAutofit/>
          </a:bodyPr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9009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ackground_Wh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503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12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9512" y="836712"/>
            <a:ext cx="8784976" cy="5616476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ja-JP" altLang="en-US" baseline="0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ja-JP" altLang="en-US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2pPr>
            <a:lvl3pPr marL="466725" indent="-107950">
              <a:defRPr lang="ja-JP" altLang="en-US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ja-JP" altLang="en-US" noProof="0" dirty="0" smtClean="0">
                <a:latin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kumimoji="1" lang="en-US" altLang="ja-JP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Enter the text.</a:t>
            </a:r>
            <a:endParaRPr kumimoji="1" lang="ja-JP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/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Second level</a:t>
            </a:r>
            <a:endParaRPr kumimoji="1" lang="ja-JP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2"/>
            <a:r>
              <a: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Third level</a:t>
            </a: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3"/>
            <a:r>
              <a:rPr kumimoji="1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Fourth level</a:t>
            </a:r>
            <a:endParaRPr kumimoji="1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3392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d 1 line &amp; Content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ackground_Wh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503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6" name="テキスト プレースホルダー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178287" y="836613"/>
            <a:ext cx="8785226" cy="432000"/>
          </a:xfrm>
          <a:prstGeom prst="roundRect">
            <a:avLst>
              <a:gd name="adj" fmla="val 13830"/>
            </a:avLst>
          </a:prstGeom>
          <a:solidFill>
            <a:schemeClr val="accent6">
              <a:lumMod val="75000"/>
              <a:lumOff val="2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tIns="45720" bIns="45720">
            <a:noAutofit/>
          </a:bodyPr>
          <a:lstStyle>
            <a:lvl1pPr marL="0" indent="0" algn="l" eaLnBrk="1" hangingPunct="1">
              <a:spcBef>
                <a:spcPts val="0"/>
              </a:spcBef>
              <a:buNone/>
              <a:defRPr baseline="0">
                <a:solidFill>
                  <a:schemeClr val="bg1"/>
                </a:solidFill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 marL="72000" indent="0">
              <a:buNone/>
              <a:defRPr/>
            </a:lvl2pPr>
            <a:lvl3pPr marL="222962" indent="0">
              <a:buNone/>
              <a:defRPr/>
            </a:lvl3pPr>
            <a:lvl4pPr marL="327787" indent="0">
              <a:buNone/>
              <a:defRPr/>
            </a:lvl4pPr>
            <a:lvl5pPr marL="311400" indent="0">
              <a:buNone/>
              <a:defRPr/>
            </a:lvl5pPr>
          </a:lstStyle>
          <a:p>
            <a:pPr marL="0" lvl="0" indent="0" hangingPunct="1">
              <a:buNone/>
            </a:pPr>
            <a:r>
              <a:rPr kumimoji="1" lang="en-US" altLang="ja-JP" dirty="0" smtClean="0"/>
              <a:t>Use this layout for a one-line headline</a:t>
            </a:r>
            <a:endParaRPr kumimoji="1" lang="ja-JP" altLang="en-US" dirty="0"/>
          </a:p>
        </p:txBody>
      </p:sp>
      <p:sp>
        <p:nvSpPr>
          <p:cNvPr id="12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9388" y="1413188"/>
            <a:ext cx="8785225" cy="5040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kumimoji="1" lang="en-US" altLang="ja-JP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Enter the text.</a:t>
            </a:r>
            <a:endParaRPr kumimoji="1" lang="ja-JP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/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Second level</a:t>
            </a:r>
            <a:endParaRPr kumimoji="1" lang="ja-JP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2"/>
            <a:r>
              <a: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Third level</a:t>
            </a: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3"/>
            <a:r>
              <a:rPr kumimoji="1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Fourth level</a:t>
            </a:r>
            <a:endParaRPr kumimoji="1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34664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d 2 lines &amp; Content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_Wh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503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9" name="テキスト プレースホルダー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179388" y="836613"/>
            <a:ext cx="8784000" cy="756000"/>
          </a:xfrm>
          <a:prstGeom prst="roundRect">
            <a:avLst>
              <a:gd name="adj" fmla="val 7924"/>
            </a:avLst>
          </a:prstGeom>
          <a:solidFill>
            <a:schemeClr val="accent6">
              <a:lumMod val="75000"/>
              <a:lumOff val="2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45720" bIns="45720" anchor="ctr">
            <a:noAutofit/>
          </a:bodyPr>
          <a:lstStyle>
            <a:lvl1pPr marL="0" indent="0" algn="l" eaLnBrk="1" hangingPunct="1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72000" indent="0">
              <a:buNone/>
              <a:defRPr/>
            </a:lvl2pPr>
            <a:lvl3pPr marL="222962" indent="0">
              <a:buNone/>
              <a:defRPr/>
            </a:lvl3pPr>
            <a:lvl4pPr marL="327787" indent="0">
              <a:buNone/>
              <a:defRPr/>
            </a:lvl4pPr>
            <a:lvl5pPr marL="311400" indent="0">
              <a:buNone/>
              <a:defRPr/>
            </a:lvl5pPr>
          </a:lstStyle>
          <a:p>
            <a:pPr marL="0" lvl="0" indent="0" hangingPunct="1">
              <a:buNone/>
            </a:pPr>
            <a:r>
              <a:rPr kumimoji="1" lang="en-US" altLang="ja-JP" dirty="0" smtClean="0"/>
              <a:t>Use this layout for a two-line headline</a:t>
            </a:r>
            <a:endParaRPr kumimoji="1" lang="ja-JP" altLang="en-US" dirty="0"/>
          </a:p>
        </p:txBody>
      </p:sp>
      <p:sp>
        <p:nvSpPr>
          <p:cNvPr id="10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8412" y="1737188"/>
            <a:ext cx="8784976" cy="4714412"/>
          </a:xfrm>
        </p:spPr>
        <p:txBody>
          <a:bodyPr vert="horz" lIns="90000" tIns="45720" rIns="90000" bIns="45720" rtlCol="0">
            <a:noAutofit/>
          </a:bodyPr>
          <a:lstStyle>
            <a:lvl1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1pPr>
            <a:lvl2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2pPr>
            <a:lvl3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3pPr>
            <a:lvl4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4pPr>
          </a:lstStyle>
          <a:p>
            <a:pPr marR="0" lvl="0" defTabSz="914400" eaLnBrk="0" latinLnBrk="0">
              <a:lnSpc>
                <a:spcPct val="100000"/>
              </a:lnSpc>
              <a:buClr>
                <a:srgbClr val="002B62"/>
              </a:buClr>
              <a:buSzTx/>
              <a:tabLst/>
            </a:pPr>
            <a:r>
              <a:rPr kumimoji="1" lang="en-US" altLang="ja-JP" dirty="0" smtClean="0"/>
              <a:t>Enter the text.</a:t>
            </a:r>
            <a:endParaRPr kumimoji="1" lang="ja-JP" altLang="en-US" dirty="0" smtClean="0"/>
          </a:p>
          <a:p>
            <a:pPr marR="0" lvl="1" defTabSz="914400" eaLnBrk="0" latinLnBrk="0">
              <a:lnSpc>
                <a:spcPct val="100000"/>
              </a:lnSpc>
              <a:buClr>
                <a:srgbClr val="002B62"/>
              </a:buClr>
              <a:buSzTx/>
              <a:tabLst/>
            </a:pPr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marR="0" lvl="2" defTabSz="914400" eaLnBrk="0" latinLnBrk="0">
              <a:lnSpc>
                <a:spcPct val="100000"/>
              </a:lnSpc>
              <a:buClr>
                <a:srgbClr val="002B62"/>
              </a:buClr>
              <a:buSzTx/>
              <a:tabLst/>
            </a:pPr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marR="0" lvl="3" defTabSz="914400" eaLnBrk="0" latinLnBrk="0">
              <a:lnSpc>
                <a:spcPct val="100000"/>
              </a:lnSpc>
              <a:buClr>
                <a:srgbClr val="002B62"/>
              </a:buClr>
              <a:buSzTx/>
              <a:tabLst/>
            </a:pPr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86924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ackground_Wh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503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6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9388" y="836613"/>
            <a:ext cx="4248000" cy="56165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kumimoji="1" lang="en-US" altLang="ja-JP" dirty="0" smtClean="0"/>
              <a:t>Enter the text</a:t>
            </a:r>
            <a:endParaRPr kumimoji="1" lang="ja-JP" altLang="en-US" dirty="0" smtClean="0"/>
          </a:p>
          <a:p>
            <a:pPr lvl="1"/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Second level</a:t>
            </a:r>
            <a:endParaRPr kumimoji="1" lang="ja-JP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2"/>
            <a:r>
              <a: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Third level</a:t>
            </a: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3"/>
            <a:r>
              <a:rPr kumimoji="1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Fourth level</a:t>
            </a:r>
            <a:endParaRPr kumimoji="1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7" name="コンテンツ プレースホルダー"/>
          <p:cNvSpPr>
            <a:spLocks noGrp="1"/>
          </p:cNvSpPr>
          <p:nvPr>
            <p:ph sz="quarter" idx="11" hasCustomPrompt="1"/>
          </p:nvPr>
        </p:nvSpPr>
        <p:spPr bwMode="gray">
          <a:xfrm>
            <a:off x="4716613" y="836613"/>
            <a:ext cx="4248000" cy="56165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ja-JP" altLang="en-US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ja-JP" altLang="en-US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cs typeface="Verdana" panose="020B0604030504040204" pitchFamily="34" charset="0"/>
              </a:defRPr>
            </a:lvl4pPr>
          </a:lstStyle>
          <a:p>
            <a:pPr lvl="0"/>
            <a:r>
              <a:rPr kumimoji="1" lang="en-US" altLang="ja-JP" dirty="0" smtClean="0"/>
              <a:t>Enter the text.</a:t>
            </a:r>
            <a:endParaRPr kumimoji="1" lang="ja-JP" altLang="en-US" dirty="0" smtClean="0"/>
          </a:p>
          <a:p>
            <a:pPr lvl="1"/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Second level</a:t>
            </a:r>
            <a:endParaRPr kumimoji="1" lang="ja-JP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2"/>
            <a:r>
              <a: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Third level</a:t>
            </a: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  <a:p>
            <a:pPr lvl="3"/>
            <a:r>
              <a:rPr kumimoji="1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</a:rPr>
              <a:t>Fourth level</a:t>
            </a:r>
            <a:endParaRPr kumimoji="1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1328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686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ja-JP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(blue)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-9000" y="0"/>
            <a:ext cx="9162000" cy="701198"/>
          </a:xfrm>
          <a:prstGeom prst="rect">
            <a:avLst/>
          </a:prstGeom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2002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(blue)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-9000" y="0"/>
            <a:ext cx="9162000" cy="701198"/>
          </a:xfrm>
          <a:prstGeom prst="rect">
            <a:avLst/>
          </a:prstGeom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4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9512" y="836712"/>
            <a:ext cx="8784976" cy="5616000"/>
          </a:xfrm>
        </p:spPr>
        <p:txBody>
          <a:bodyPr vert="horz" lIns="90000" tIns="45720" rIns="90000" bIns="45720" rtlCol="0">
            <a:noAutofit/>
          </a:bodyPr>
          <a:lstStyle>
            <a:lvl1pPr marL="18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1pPr>
            <a:lvl2pPr marL="36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2pPr>
            <a:lvl3pPr marL="468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3pPr>
            <a:lvl4pPr marL="576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4pPr>
            <a:lvl5pPr marL="252000" indent="180000" eaLnBrk="1" hangingPunct="1">
              <a:buClr>
                <a:schemeClr val="bg1"/>
              </a:buClr>
              <a:defRPr lang="ja-JP" altLang="en-US" baseline="0" dirty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Enter the text.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35411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d 1 line &amp; Content(blue)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-9000" y="0"/>
            <a:ext cx="9162000" cy="701198"/>
          </a:xfrm>
          <a:prstGeom prst="rect">
            <a:avLst/>
          </a:prstGeom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6" name="テキスト プレースホルダー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178287" y="836613"/>
            <a:ext cx="8785226" cy="432000"/>
          </a:xfrm>
          <a:prstGeom prst="roundRect">
            <a:avLst>
              <a:gd name="adj" fmla="val 13830"/>
            </a:avLst>
          </a:prstGeom>
          <a:solidFill>
            <a:schemeClr val="accent6">
              <a:lumMod val="75000"/>
              <a:lumOff val="2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tIns="45720" bIns="45720">
            <a:noAutofit/>
          </a:bodyPr>
          <a:lstStyle>
            <a:lvl1pPr marL="0" indent="0" algn="l" eaLnBrk="1" hangingPunct="1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72000" indent="0">
              <a:buNone/>
              <a:defRPr/>
            </a:lvl2pPr>
            <a:lvl3pPr marL="222962" indent="0">
              <a:buNone/>
              <a:defRPr/>
            </a:lvl3pPr>
            <a:lvl4pPr marL="327787" indent="0">
              <a:buNone/>
              <a:defRPr/>
            </a:lvl4pPr>
            <a:lvl5pPr marL="311400" indent="0">
              <a:buNone/>
              <a:defRPr/>
            </a:lvl5pPr>
          </a:lstStyle>
          <a:p>
            <a:pPr marL="0" lvl="0" indent="0" hangingPunct="1">
              <a:buNone/>
            </a:pPr>
            <a:r>
              <a:rPr kumimoji="1" lang="en-US" altLang="ja-JP" dirty="0" smtClean="0"/>
              <a:t>Use this layout when the leading sentence is written on one line.</a:t>
            </a:r>
            <a:endParaRPr kumimoji="1" lang="ja-JP" altLang="en-US" dirty="0"/>
          </a:p>
        </p:txBody>
      </p:sp>
      <p:sp>
        <p:nvSpPr>
          <p:cNvPr id="8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9512" y="1414800"/>
            <a:ext cx="8784976" cy="5040000"/>
          </a:xfrm>
        </p:spPr>
        <p:txBody>
          <a:bodyPr vert="horz" lIns="90000" tIns="45720" rIns="90000" bIns="45720" rtlCol="0">
            <a:noAutofit/>
          </a:bodyPr>
          <a:lstStyle>
            <a:lvl1pPr marL="18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1pPr>
            <a:lvl2pPr marL="36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2pPr>
            <a:lvl3pPr marL="468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3pPr>
            <a:lvl4pPr marL="576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4pPr>
            <a:lvl5pPr marL="252000" indent="180000" eaLnBrk="1" hangingPunct="1">
              <a:buClr>
                <a:schemeClr val="bg1"/>
              </a:buClr>
              <a:defRPr lang="ja-JP" altLang="en-US" baseline="0" dirty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Enter the text.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4801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ad 2 lines &amp; Content(blue)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-9000" y="0"/>
            <a:ext cx="9162000" cy="701198"/>
          </a:xfrm>
          <a:prstGeom prst="rect">
            <a:avLst/>
          </a:prstGeom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6" name="テキスト プレースホルダー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179388" y="836613"/>
            <a:ext cx="8784000" cy="756000"/>
          </a:xfrm>
          <a:prstGeom prst="roundRect">
            <a:avLst>
              <a:gd name="adj" fmla="val 7924"/>
            </a:avLst>
          </a:prstGeom>
          <a:solidFill>
            <a:schemeClr val="accent6">
              <a:lumMod val="75000"/>
              <a:lumOff val="2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45720" bIns="45720" anchor="ctr">
            <a:noAutofit/>
          </a:bodyPr>
          <a:lstStyle>
            <a:lvl1pPr marL="0" indent="0" algn="l" eaLnBrk="1" hangingPunct="1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72000" indent="0">
              <a:buNone/>
              <a:defRPr/>
            </a:lvl2pPr>
            <a:lvl3pPr marL="222962" indent="0">
              <a:buNone/>
              <a:defRPr/>
            </a:lvl3pPr>
            <a:lvl4pPr marL="327787" indent="0">
              <a:buNone/>
              <a:defRPr/>
            </a:lvl4pPr>
            <a:lvl5pPr marL="311400" indent="0">
              <a:buNone/>
              <a:defRPr/>
            </a:lvl5pPr>
          </a:lstStyle>
          <a:p>
            <a:pPr marL="0" lvl="0" indent="0" hangingPunct="1">
              <a:buNone/>
            </a:pPr>
            <a:r>
              <a:rPr kumimoji="1" lang="en-US" altLang="ja-JP" dirty="0" smtClean="0"/>
              <a:t>Use this layout for a one-line headline</a:t>
            </a:r>
            <a:endParaRPr kumimoji="1" lang="ja-JP" altLang="en-US" dirty="0"/>
          </a:p>
        </p:txBody>
      </p:sp>
      <p:sp>
        <p:nvSpPr>
          <p:cNvPr id="18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9512" y="1738800"/>
            <a:ext cx="8784976" cy="4716000"/>
          </a:xfrm>
        </p:spPr>
        <p:txBody>
          <a:bodyPr vert="horz" lIns="90000" tIns="45720" rIns="90000" bIns="45720" rtlCol="0">
            <a:noAutofit/>
          </a:bodyPr>
          <a:lstStyle>
            <a:lvl1pPr marL="18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1pPr>
            <a:lvl2pPr marL="36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2pPr>
            <a:lvl3pPr marL="468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3pPr>
            <a:lvl4pPr marL="576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4pPr>
            <a:lvl5pPr marL="252000" indent="180000" eaLnBrk="1" hangingPunct="1">
              <a:buClr>
                <a:schemeClr val="bg1"/>
              </a:buClr>
              <a:defRPr lang="ja-JP" altLang="en-US" baseline="0" dirty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Enter the text.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94974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(blue)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-9000" y="0"/>
            <a:ext cx="9162000" cy="701198"/>
          </a:xfrm>
          <a:prstGeom prst="rect">
            <a:avLst/>
          </a:prstGeom>
        </p:spPr>
      </p:pic>
      <p:sp>
        <p:nvSpPr>
          <p:cNvPr id="2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179513" y="115200"/>
            <a:ext cx="8784000" cy="468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ja-JP" altLang="en-US" dirty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 smtClean="0"/>
              <a:t>Enter the title.</a:t>
            </a:r>
            <a:endParaRPr kumimoji="1" lang="ja-JP" altLang="en-US" dirty="0"/>
          </a:p>
        </p:txBody>
      </p:sp>
      <p:sp>
        <p:nvSpPr>
          <p:cNvPr id="4" name="コンテンツ プレースホルダー"/>
          <p:cNvSpPr>
            <a:spLocks noGrp="1"/>
          </p:cNvSpPr>
          <p:nvPr>
            <p:ph sz="quarter" idx="10" hasCustomPrompt="1"/>
          </p:nvPr>
        </p:nvSpPr>
        <p:spPr bwMode="gray">
          <a:xfrm>
            <a:off x="179512" y="836712"/>
            <a:ext cx="4248000" cy="5616000"/>
          </a:xfrm>
        </p:spPr>
        <p:txBody>
          <a:bodyPr vert="horz" lIns="90000" tIns="45720" rIns="90000" bIns="45720" rtlCol="0">
            <a:noAutofit/>
          </a:bodyPr>
          <a:lstStyle>
            <a:lvl1pPr marL="18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1pPr>
            <a:lvl2pPr marL="36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2pPr>
            <a:lvl3pPr marL="468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3pPr>
            <a:lvl4pPr marL="576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4pPr>
            <a:lvl5pPr marL="252000" indent="180000" eaLnBrk="1" hangingPunct="1">
              <a:buClr>
                <a:schemeClr val="bg1"/>
              </a:buClr>
              <a:defRPr lang="ja-JP" altLang="en-US" baseline="0" dirty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Enter the text.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  <p:sp>
        <p:nvSpPr>
          <p:cNvPr id="8" name="コンテンツ プレースホルダー"/>
          <p:cNvSpPr>
            <a:spLocks noGrp="1"/>
          </p:cNvSpPr>
          <p:nvPr>
            <p:ph sz="quarter" idx="11" hasCustomPrompt="1"/>
          </p:nvPr>
        </p:nvSpPr>
        <p:spPr bwMode="gray">
          <a:xfrm>
            <a:off x="4715513" y="836712"/>
            <a:ext cx="4248000" cy="5616000"/>
          </a:xfrm>
        </p:spPr>
        <p:txBody>
          <a:bodyPr vert="horz" lIns="90000" tIns="45720" rIns="90000" bIns="45720" rtlCol="0">
            <a:noAutofit/>
          </a:bodyPr>
          <a:lstStyle>
            <a:lvl1pPr marL="18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1pPr>
            <a:lvl2pPr marL="360000" indent="-180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2pPr>
            <a:lvl3pPr marL="468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3pPr>
            <a:lvl4pPr marL="576000" indent="-108000" eaLnBrk="1" hangingPunct="1">
              <a:buClr>
                <a:schemeClr val="bg1"/>
              </a:buClr>
              <a:defRPr lang="ja-JP" altLang="en-US" baseline="0" dirty="0" smtClean="0">
                <a:solidFill>
                  <a:schemeClr val="bg1"/>
                </a:solidFill>
              </a:defRPr>
            </a:lvl4pPr>
            <a:lvl5pPr marL="252000" indent="180000" eaLnBrk="1" hangingPunct="1">
              <a:buClr>
                <a:schemeClr val="bg1"/>
              </a:buClr>
              <a:defRPr lang="ja-JP" altLang="en-US" baseline="0" dirty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Enter the text.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46280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(blue)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63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rporate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080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1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1.xml"/><Relationship Id="rId21" Type="http://schemas.openxmlformats.org/officeDocument/2006/relationships/theme" Target="../theme/theme7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1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0.xml"/><Relationship Id="rId16" Type="http://schemas.openxmlformats.org/officeDocument/2006/relationships/slideLayout" Target="../slideLayouts/slideLayout94.xml"/><Relationship Id="rId2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88.xml"/><Relationship Id="rId19" Type="http://schemas.openxmlformats.org/officeDocument/2006/relationships/slideLayout" Target="../slideLayouts/slideLayout97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slideLayout" Target="../slideLayouts/slideLayout92.xml"/><Relationship Id="rId22" Type="http://schemas.openxmlformats.org/officeDocument/2006/relationships/image" Target="../media/image6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T_7th_0707_high_スライド_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</p:spPr>
      </p:pic>
      <p:pic>
        <p:nvPicPr>
          <p:cNvPr id="5123" name="Picture 3" descr="PPT_7th_0707_スライド_01"/>
          <p:cNvPicPr>
            <a:picLocks noChangeAspect="1" noChangeArrowheads="1"/>
          </p:cNvPicPr>
          <p:nvPr/>
        </p:nvPicPr>
        <p:blipFill>
          <a:blip r:embed="rId16" cstate="print"/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800" b="0"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gray">
          <a:xfrm>
            <a:off x="3429000" y="6584950"/>
            <a:ext cx="3048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ja-JP" sz="1000" b="1" dirty="0" smtClean="0">
                <a:cs typeface="Osaka" charset="-128"/>
              </a:rPr>
              <a:t>Xavier Costa</a:t>
            </a:r>
            <a:r>
              <a:rPr lang="en-US" altLang="ja-JP" sz="1000" b="1" baseline="0" dirty="0" smtClean="0">
                <a:cs typeface="Osaka" charset="-128"/>
              </a:rPr>
              <a:t> – NEC Laboratories Europe</a:t>
            </a:r>
            <a:endParaRPr lang="en-US" altLang="ja-JP" sz="1000" b="1" dirty="0">
              <a:cs typeface="Osaka" charset="-128"/>
            </a:endParaRP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▐"/>
        <a:defRPr kumimoji="1" sz="2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PT_7th_0707_high_スライド_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PPT_7th_0707_スライド_01"/>
          <p:cNvPicPr>
            <a:picLocks noChangeAspect="1" noChangeArrowheads="1"/>
          </p:cNvPicPr>
          <p:nvPr/>
        </p:nvPicPr>
        <p:blipFill>
          <a:blip r:embed="rId16" cstate="print"/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8EBF6-72E1-4E9C-A05C-5E6FF62D519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gray">
          <a:xfrm>
            <a:off x="3962400" y="6584950"/>
            <a:ext cx="179775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800" dirty="0" smtClean="0">
                <a:solidFill>
                  <a:srgbClr val="000000"/>
                </a:solidFill>
                <a:cs typeface="Osaka" charset="-128"/>
              </a:rPr>
              <a:t>NEC Confidential</a:t>
            </a:r>
            <a:endParaRPr lang="en-US" altLang="ja-JP" sz="800" dirty="0">
              <a:solidFill>
                <a:srgbClr val="000000"/>
              </a:solidFill>
              <a:cs typeface="Osaka" charset="-128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3461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ＭＳ Ｐゴシック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▐"/>
        <a:defRPr kumimoji="1" sz="2200">
          <a:solidFill>
            <a:srgbClr val="000000"/>
          </a:solidFill>
          <a:latin typeface="+mn-lt"/>
          <a:ea typeface="ＭＳ Ｐゴシック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ＭＳ Ｐゴシック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ＭＳ Ｐゴシック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kumimoji="1" sz="1600">
          <a:solidFill>
            <a:schemeClr val="tx1"/>
          </a:solidFill>
          <a:latin typeface="+mn-lt"/>
          <a:ea typeface="ＭＳ Ｐゴシック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PT_7th_0707_high_スライド_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PPT_7th_0707_スライド_01"/>
          <p:cNvPicPr>
            <a:picLocks noChangeAspect="1" noChangeArrowheads="1"/>
          </p:cNvPicPr>
          <p:nvPr/>
        </p:nvPicPr>
        <p:blipFill>
          <a:blip r:embed="rId16" cstate="print"/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NEC, Visit </a:t>
            </a:r>
            <a:r>
              <a:rPr lang="en-US" dirty="0" err="1" smtClean="0">
                <a:solidFill>
                  <a:srgbClr val="000000"/>
                </a:solidFill>
              </a:rPr>
              <a:t>Emura</a:t>
            </a:r>
            <a:r>
              <a:rPr lang="en-US" dirty="0" smtClean="0">
                <a:solidFill>
                  <a:srgbClr val="000000"/>
                </a:solidFill>
              </a:rPr>
              <a:t>-san, 06/07 Aug 2012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08EBF6-72E1-4E9C-A05C-5E6FF62D5191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gray">
          <a:xfrm>
            <a:off x="3962400" y="6584950"/>
            <a:ext cx="179775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800" dirty="0" smtClean="0">
                <a:solidFill>
                  <a:srgbClr val="000000"/>
                </a:solidFill>
                <a:cs typeface="Osaka" charset="-128"/>
              </a:rPr>
              <a:t>NEC Confidential</a:t>
            </a:r>
            <a:endParaRPr lang="en-US" altLang="ja-JP" sz="800" dirty="0">
              <a:solidFill>
                <a:srgbClr val="000000"/>
              </a:solidFill>
              <a:cs typeface="Osaka" charset="-128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8186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ＭＳ Ｐゴシック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/>
          <a:cs typeface="ＭＳ Ｐゴシック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▐"/>
        <a:defRPr kumimoji="1" sz="2200">
          <a:solidFill>
            <a:srgbClr val="000000"/>
          </a:solidFill>
          <a:latin typeface="+mn-lt"/>
          <a:ea typeface="ＭＳ Ｐゴシック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ＭＳ Ｐゴシック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ＭＳ Ｐゴシック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kumimoji="1" sz="1600">
          <a:solidFill>
            <a:schemeClr val="tx1"/>
          </a:solidFill>
          <a:latin typeface="+mn-lt"/>
          <a:ea typeface="ＭＳ Ｐゴシック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/>
          <a:cs typeface="ＭＳ Ｐゴシック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T_7th_0707_high_スライド_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</p:spPr>
      </p:pic>
      <p:pic>
        <p:nvPicPr>
          <p:cNvPr id="5123" name="Picture 3" descr="PPT_7th_0707_スライド_01"/>
          <p:cNvPicPr>
            <a:picLocks noChangeAspect="1" noChangeArrowheads="1"/>
          </p:cNvPicPr>
          <p:nvPr/>
        </p:nvPicPr>
        <p:blipFill>
          <a:blip r:embed="rId16" cstate="print"/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800" b="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gray">
          <a:xfrm>
            <a:off x="4078288" y="6584950"/>
            <a:ext cx="966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800">
                <a:solidFill>
                  <a:srgbClr val="000000"/>
                </a:solidFill>
                <a:cs typeface="Osaka" charset="-128"/>
              </a:rPr>
              <a:t>NEC Confidential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1675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▐"/>
        <a:defRPr kumimoji="1" sz="2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T_7th_0707_high_スライド_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</p:spPr>
      </p:pic>
      <p:pic>
        <p:nvPicPr>
          <p:cNvPr id="5123" name="Picture 3" descr="PPT_7th_0707_スライド_01"/>
          <p:cNvPicPr>
            <a:picLocks noChangeAspect="1" noChangeArrowheads="1"/>
          </p:cNvPicPr>
          <p:nvPr/>
        </p:nvPicPr>
        <p:blipFill>
          <a:blip r:embed="rId16" cstate="print"/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800" b="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gray">
          <a:xfrm>
            <a:off x="4078288" y="6584950"/>
            <a:ext cx="966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800">
                <a:solidFill>
                  <a:srgbClr val="000000"/>
                </a:solidFill>
                <a:cs typeface="Osaka" charset="-128"/>
              </a:rPr>
              <a:t>NEC Confidential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92566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▐"/>
        <a:defRPr kumimoji="1" sz="2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PT_7th_0707_high_スライド_B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PPT_7th_0707_スライド_0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800" b="0">
                <a:latin typeface="Arial" charset="0"/>
                <a:ea typeface="HGP創英角ｺﾞｼｯｸUB" pitchFamily="50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smtClean="0">
                <a:solidFill>
                  <a:srgbClr val="000000"/>
                </a:solidFill>
              </a:rPr>
              <a:t>NEC Confidential</a:t>
            </a:r>
            <a:endParaRPr kumimoji="1" lang="en-US" altLang="ja-JP" dirty="0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b="1">
                <a:solidFill>
                  <a:srgbClr val="000000"/>
                </a:solidFill>
                <a:ea typeface="HGPSoeiKakugothicUB" pitchFamily="50" charset="-128"/>
              </a:rPr>
              <a:t>Page </a:t>
            </a:r>
            <a:fld id="{FC28E6D8-2787-4653-AC79-40FC06F6DA83}" type="slidenum">
              <a:rPr kumimoji="1" lang="en-US" altLang="ja-JP" b="1">
                <a:solidFill>
                  <a:srgbClr val="000000"/>
                </a:solidFill>
                <a:ea typeface="HGPSoeiKakugothicUB" pitchFamily="50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ja-JP" b="1">
              <a:solidFill>
                <a:srgbClr val="000000"/>
              </a:solidFill>
              <a:ea typeface="HGPSoeiKakugothicUB" pitchFamily="50" charset="-128"/>
            </a:endParaRPr>
          </a:p>
        </p:txBody>
      </p:sp>
      <p:sp>
        <p:nvSpPr>
          <p:cNvPr id="103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8199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ＭＳ Ｐゴシック" pitchFamily="34" charset="-128"/>
          <a:cs typeface="MS PGothic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34" charset="-128"/>
          <a:cs typeface="MS PGothic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34" charset="-128"/>
          <a:cs typeface="MS PGothic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34" charset="-128"/>
          <a:cs typeface="MS PGothic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34" charset="-128"/>
          <a:cs typeface="MS PGothic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▐"/>
        <a:defRPr kumimoji="1" sz="2200">
          <a:solidFill>
            <a:srgbClr val="000000"/>
          </a:solidFill>
          <a:latin typeface="+mn-lt"/>
          <a:ea typeface="ＭＳ Ｐゴシック" pitchFamily="34" charset="-128"/>
          <a:cs typeface="MS PGothic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ＭＳ Ｐゴシック" pitchFamily="34" charset="-128"/>
          <a:cs typeface="MS PGothic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ＭＳ Ｐゴシック" pitchFamily="34" charset="-128"/>
          <a:cs typeface="MS PGothic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itchFamily="34" charset="0"/>
        <a:buChar char="–"/>
        <a:defRPr kumimoji="1" sz="1600">
          <a:solidFill>
            <a:schemeClr val="tx1"/>
          </a:solidFill>
          <a:latin typeface="+mn-lt"/>
          <a:ea typeface="ＭＳ Ｐゴシック" pitchFamily="34" charset="-128"/>
          <a:cs typeface="MS PGothic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34" charset="-128"/>
          <a:cs typeface="MS PGothic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ooter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6549391"/>
            <a:ext cx="9143999" cy="308609"/>
          </a:xfrm>
          <a:prstGeom prst="rect">
            <a:avLst/>
          </a:prstGeom>
        </p:spPr>
      </p:pic>
      <p:sp>
        <p:nvSpPr>
          <p:cNvPr id="2" name="タイトル プレースホルダー"/>
          <p:cNvSpPr>
            <a:spLocks noGrp="1"/>
          </p:cNvSpPr>
          <p:nvPr>
            <p:ph type="title"/>
          </p:nvPr>
        </p:nvSpPr>
        <p:spPr bwMode="gray">
          <a:xfrm>
            <a:off x="179387" y="108000"/>
            <a:ext cx="8785225" cy="46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en-US" altLang="ja-JP" dirty="0" smtClean="0"/>
              <a:t>Formatting for the master title</a:t>
            </a:r>
            <a:endParaRPr kumimoji="1" lang="ja-JP" altLang="en-US" dirty="0"/>
          </a:p>
        </p:txBody>
      </p:sp>
      <p:sp>
        <p:nvSpPr>
          <p:cNvPr id="3" name="テキスト プレースホルダー"/>
          <p:cNvSpPr>
            <a:spLocks noGrp="1"/>
          </p:cNvSpPr>
          <p:nvPr>
            <p:ph type="body" idx="1"/>
          </p:nvPr>
        </p:nvSpPr>
        <p:spPr bwMode="gray">
          <a:xfrm>
            <a:off x="179387" y="836614"/>
            <a:ext cx="8785226" cy="5616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Formatting for the master text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</p:txBody>
      </p:sp>
      <p:sp>
        <p:nvSpPr>
          <p:cNvPr id="8" name="PageNumber"/>
          <p:cNvSpPr txBox="1"/>
          <p:nvPr/>
        </p:nvSpPr>
        <p:spPr bwMode="black">
          <a:xfrm>
            <a:off x="168810" y="6597840"/>
            <a:ext cx="684000" cy="234000"/>
          </a:xfrm>
          <a:prstGeom prst="rect">
            <a:avLst/>
          </a:prstGeom>
          <a:noFill/>
        </p:spPr>
        <p:txBody>
          <a:bodyPr wrap="none" tIns="4572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0F5524-168B-428D-88E2-BCDC17194B25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Verdana" panose="020B060403050404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9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Verdana" panose="020B0604030504040204" pitchFamily="34" charset="0"/>
            </a:endParaRPr>
          </a:p>
        </p:txBody>
      </p:sp>
      <p:sp>
        <p:nvSpPr>
          <p:cNvPr id="9" name="Credit"/>
          <p:cNvSpPr txBox="1"/>
          <p:nvPr/>
        </p:nvSpPr>
        <p:spPr bwMode="black">
          <a:xfrm>
            <a:off x="1096858" y="6597840"/>
            <a:ext cx="1638590" cy="230832"/>
          </a:xfrm>
          <a:prstGeom prst="rect">
            <a:avLst/>
          </a:prstGeom>
          <a:noFill/>
        </p:spPr>
        <p:txBody>
          <a:bodyPr wrap="none" tIns="4572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NEC Corporation </a:t>
            </a:r>
            <a:r>
              <a:rPr kumimoji="1" lang="en-US" altLang="ja-JP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  <a:endParaRPr kumimoji="1" lang="en-US" altLang="ja-JP" sz="9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15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 b="0" baseline="0">
          <a:solidFill>
            <a:schemeClr val="tx1"/>
          </a:solidFill>
          <a:latin typeface="Verdana" panose="020B0604030504040204" pitchFamily="34" charset="0"/>
          <a:ea typeface="+mj-ea"/>
          <a:cs typeface="Verdana" panose="020B060403050404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9pPr>
    </p:titleStyle>
    <p:bodyStyle>
      <a:lvl1pPr marL="180000" indent="-180000" algn="l" rtl="0" eaLnBrk="1" fontAlgn="base" hangingPunct="1">
        <a:spcBef>
          <a:spcPts val="500"/>
        </a:spcBef>
        <a:spcAft>
          <a:spcPct val="0"/>
        </a:spcAft>
        <a:buClr>
          <a:schemeClr val="accent6"/>
        </a:buClr>
        <a:buFont typeface="Arial" panose="020B0604020202020204" pitchFamily="34" charset="0"/>
        <a:buChar char="▌"/>
        <a:defRPr kumimoji="1" sz="2000" b="0">
          <a:solidFill>
            <a:schemeClr val="tx1"/>
          </a:solidFill>
          <a:latin typeface="Verdana" panose="020B0604030504040204" pitchFamily="34" charset="0"/>
          <a:ea typeface="+mn-ea"/>
          <a:cs typeface="Verdana" panose="020B0604030504040204" pitchFamily="34" charset="0"/>
        </a:defRPr>
      </a:lvl1pPr>
      <a:lvl2pPr marL="360000" indent="-180000" algn="l" rtl="0" eaLnBrk="1" fontAlgn="base" hangingPunct="1">
        <a:spcBef>
          <a:spcPts val="500"/>
        </a:spcBef>
        <a:spcAft>
          <a:spcPct val="0"/>
        </a:spcAft>
        <a:buClr>
          <a:schemeClr val="accent6"/>
        </a:buClr>
        <a:buFont typeface="Wingdings" pitchFamily="2" charset="2"/>
        <a:buChar char="l"/>
        <a:defRPr kumimoji="1" sz="1600" b="0">
          <a:solidFill>
            <a:schemeClr val="tx1"/>
          </a:solidFill>
          <a:latin typeface="Verdana" panose="020B0604030504040204" pitchFamily="34" charset="0"/>
          <a:ea typeface="+mn-ea"/>
          <a:cs typeface="Verdana" panose="020B0604030504040204" pitchFamily="34" charset="0"/>
        </a:defRPr>
      </a:lvl2pPr>
      <a:lvl3pPr marL="468000" indent="-108000" algn="l" rtl="0" eaLnBrk="1" fontAlgn="base" hangingPunct="1">
        <a:spcBef>
          <a:spcPts val="500"/>
        </a:spcBef>
        <a:spcAft>
          <a:spcPct val="0"/>
        </a:spcAft>
        <a:buClr>
          <a:schemeClr val="accent6"/>
        </a:buClr>
        <a:buFont typeface="Arial" panose="020B0604020202020204" pitchFamily="34" charset="0"/>
        <a:buChar char="•"/>
        <a:defRPr kumimoji="1" sz="1400" b="0">
          <a:solidFill>
            <a:schemeClr val="tx1"/>
          </a:solidFill>
          <a:latin typeface="Verdana" panose="020B0604030504040204" pitchFamily="34" charset="0"/>
          <a:ea typeface="+mn-ea"/>
          <a:cs typeface="Verdana" panose="020B0604030504040204" pitchFamily="34" charset="0"/>
        </a:defRPr>
      </a:lvl3pPr>
      <a:lvl4pPr marL="576000" indent="-108000" algn="l" rtl="0" eaLnBrk="1" fontAlgn="base" hangingPunct="1">
        <a:spcBef>
          <a:spcPts val="500"/>
        </a:spcBef>
        <a:spcAft>
          <a:spcPct val="0"/>
        </a:spcAft>
        <a:buClr>
          <a:schemeClr val="accent6"/>
        </a:buClr>
        <a:buFont typeface="Tahoma" pitchFamily="34" charset="0"/>
        <a:buChar char="–"/>
        <a:defRPr kumimoji="1" sz="1200" b="0">
          <a:solidFill>
            <a:schemeClr val="tx1"/>
          </a:solidFill>
          <a:latin typeface="Verdana" panose="020B0604030504040204" pitchFamily="34" charset="0"/>
          <a:ea typeface="+mn-ea"/>
          <a:cs typeface="Verdana" panose="020B0604030504040204" pitchFamily="34" charset="0"/>
        </a:defRPr>
      </a:lvl4pPr>
      <a:lvl5pPr marL="735013" indent="-157163" algn="l" rtl="0" eaLnBrk="1" fontAlgn="base" hangingPunct="1">
        <a:spcBef>
          <a:spcPct val="20000"/>
        </a:spcBef>
        <a:spcAft>
          <a:spcPct val="0"/>
        </a:spcAft>
        <a:buClr>
          <a:schemeClr val="accent6"/>
        </a:buClr>
        <a:buChar char="≫"/>
        <a:defRPr kumimoji="1" sz="1200" b="1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≫"/>
        <a:defRPr kumimoji="1"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≫"/>
        <a:defRPr kumimoji="1"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≫"/>
        <a:defRPr kumimoji="1"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≫"/>
        <a:defRPr kumimoji="1"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39541"/>
            <a:ext cx="8784000" cy="1846659"/>
          </a:xfrm>
        </p:spPr>
        <p:txBody>
          <a:bodyPr/>
          <a:lstStyle/>
          <a:p>
            <a:r>
              <a:rPr lang="en-US" dirty="0"/>
              <a:t>ICT consolidation in </a:t>
            </a:r>
            <a:r>
              <a:rPr lang="en-US" dirty="0" smtClean="0"/>
              <a:t>5G</a:t>
            </a:r>
            <a:br>
              <a:rPr lang="en-US" dirty="0" smtClean="0"/>
            </a:br>
            <a:r>
              <a:rPr lang="en-US" b="1" dirty="0" smtClean="0"/>
              <a:t>The </a:t>
            </a:r>
            <a:r>
              <a:rPr lang="en-US" b="1" dirty="0"/>
              <a:t>role of Software Networks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EUCNC Conference, Athens, June 2016</a:t>
            </a:r>
            <a:endParaRPr lang="en-US" sz="18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body" sz="quarter" idx="10"/>
          </p:nvPr>
        </p:nvSpPr>
        <p:spPr>
          <a:xfrm>
            <a:off x="179513" y="4549914"/>
            <a:ext cx="6552727" cy="707886"/>
          </a:xfrm>
        </p:spPr>
        <p:txBody>
          <a:bodyPr>
            <a:noAutofit/>
          </a:bodyPr>
          <a:lstStyle/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b="1" dirty="0" smtClean="0"/>
              <a:t>Xavier Costa Perez</a:t>
            </a:r>
          </a:p>
          <a:p>
            <a:r>
              <a:rPr lang="en-GB" sz="1800" dirty="0" smtClean="0"/>
              <a:t>Head of 5G Networks R&amp;D</a:t>
            </a:r>
          </a:p>
          <a:p>
            <a:endParaRPr lang="en-US" sz="1200" dirty="0" smtClean="0"/>
          </a:p>
          <a:p>
            <a:r>
              <a:rPr lang="en-US" sz="1800" b="1" dirty="0" smtClean="0"/>
              <a:t>NEC Laboratories Europe</a:t>
            </a:r>
          </a:p>
          <a:p>
            <a:r>
              <a:rPr lang="en-GB" sz="1800" b="1" dirty="0" smtClean="0"/>
              <a:t>Heidelberg. Germany</a:t>
            </a:r>
          </a:p>
          <a:p>
            <a:endParaRPr lang="en-GB" sz="1800" b="1" dirty="0"/>
          </a:p>
          <a:p>
            <a:endParaRPr 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156128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Multi-vendor </a:t>
            </a:r>
            <a:r>
              <a:rPr lang="en-US" dirty="0"/>
              <a:t>Wireless Transport SDN Proof of </a:t>
            </a:r>
            <a:r>
              <a:rPr lang="en-US" dirty="0" smtClean="0"/>
              <a:t>Concept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52400" y="762000"/>
            <a:ext cx="8861176" cy="5943600"/>
          </a:xfrm>
        </p:spPr>
        <p:txBody>
          <a:bodyPr>
            <a:normAutofit/>
          </a:bodyPr>
          <a:lstStyle/>
          <a:p>
            <a:r>
              <a:rPr lang="en-US" altLang="en-US" sz="1800" dirty="0" err="1"/>
              <a:t>PoC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of </a:t>
            </a:r>
            <a:r>
              <a:rPr lang="en-US" altLang="en-US" sz="1800" dirty="0"/>
              <a:t>a common information model for SDN-enabled wireless transport </a:t>
            </a:r>
            <a:r>
              <a:rPr lang="en-US" altLang="en-US" sz="1800" dirty="0" smtClean="0"/>
              <a:t>environments - </a:t>
            </a:r>
            <a:r>
              <a:rPr lang="en-US" altLang="en-US" sz="1800" dirty="0"/>
              <a:t>12 </a:t>
            </a:r>
            <a:r>
              <a:rPr lang="en-US" altLang="en-US" sz="1800" dirty="0" smtClean="0"/>
              <a:t>companies </a:t>
            </a:r>
            <a:r>
              <a:rPr lang="en-US" altLang="en-US" sz="1800" dirty="0"/>
              <a:t>took </a:t>
            </a:r>
            <a:r>
              <a:rPr lang="en-US" altLang="en-US" sz="1800" dirty="0" smtClean="0"/>
              <a:t>part</a:t>
            </a:r>
          </a:p>
          <a:p>
            <a:r>
              <a:rPr lang="en-US" altLang="en-US" sz="1800" dirty="0" smtClean="0"/>
              <a:t>Simplification of operations</a:t>
            </a:r>
            <a:r>
              <a:rPr lang="en-US" altLang="en-US" sz="1800" dirty="0"/>
              <a:t>, </a:t>
            </a:r>
            <a:r>
              <a:rPr lang="en-US" altLang="en-US" sz="1800" dirty="0" smtClean="0"/>
              <a:t>management </a:t>
            </a:r>
            <a:r>
              <a:rPr lang="en-US" altLang="en-US" sz="1800" dirty="0"/>
              <a:t>and control of </a:t>
            </a:r>
            <a:r>
              <a:rPr lang="en-US" altLang="en-US" sz="1800" dirty="0" smtClean="0"/>
              <a:t>transport NW</a:t>
            </a:r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The </a:t>
            </a:r>
            <a:r>
              <a:rPr lang="en-US" altLang="en-US" sz="1800" dirty="0" err="1"/>
              <a:t>PoC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demonstrated</a:t>
            </a:r>
          </a:p>
          <a:p>
            <a:pPr lvl="1"/>
            <a:r>
              <a:rPr lang="en-US" altLang="en-US" sz="1800" dirty="0"/>
              <a:t>Dynamic network view</a:t>
            </a:r>
          </a:p>
          <a:p>
            <a:pPr lvl="1"/>
            <a:r>
              <a:rPr lang="en-US" altLang="en-US" sz="1800" dirty="0"/>
              <a:t>Configuration</a:t>
            </a:r>
          </a:p>
          <a:p>
            <a:pPr lvl="1"/>
            <a:r>
              <a:rPr lang="en-US" altLang="en-US" sz="1800" dirty="0"/>
              <a:t>Discrepancy monitoring and detection</a:t>
            </a:r>
          </a:p>
          <a:p>
            <a:pPr lvl="1"/>
            <a:r>
              <a:rPr lang="en-US" altLang="en-US" sz="1800" dirty="0"/>
              <a:t>Event </a:t>
            </a:r>
            <a:r>
              <a:rPr lang="en-US" altLang="en-US" sz="1800" dirty="0" smtClean="0"/>
              <a:t>handling</a:t>
            </a:r>
            <a:endParaRPr lang="de-DE" sz="1800" dirty="0"/>
          </a:p>
        </p:txBody>
      </p:sp>
      <p:pic>
        <p:nvPicPr>
          <p:cNvPr id="3075" name="Grafik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2009699"/>
            <a:ext cx="4467225" cy="279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182" y="2009698"/>
            <a:ext cx="3801346" cy="263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67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5G-NORMA – Network Slicing – Multi-Service/Tenancy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199"/>
            <a:ext cx="8041872" cy="559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://netcom.it.uc3m.es/sites/default/files/images/projects-logos/5gnorma_logo_we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762000"/>
            <a:ext cx="162559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04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Towards Network Slicing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Resource sharing already available</a:t>
            </a:r>
          </a:p>
          <a:p>
            <a:pPr lvl="1"/>
            <a:r>
              <a:rPr lang="en-US" dirty="0" smtClean="0"/>
              <a:t>Configurable shares per tenant</a:t>
            </a:r>
          </a:p>
          <a:p>
            <a:pPr lvl="1"/>
            <a:r>
              <a:rPr lang="en-US" dirty="0" smtClean="0"/>
              <a:t>Customization per tenant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de-DE" dirty="0"/>
          </a:p>
        </p:txBody>
      </p:sp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5" y="2827958"/>
            <a:ext cx="2371528" cy="2277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565" y="2362200"/>
            <a:ext cx="623583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986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SDN/NFV transforming the traditional Telecom Business Model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Software Networks already delivering on some ICT areas</a:t>
            </a:r>
          </a:p>
          <a:p>
            <a:endParaRPr lang="en-US" dirty="0"/>
          </a:p>
          <a:p>
            <a:r>
              <a:rPr lang="en-US" dirty="0"/>
              <a:t>Evolution taking place for mobile networks from Core to </a:t>
            </a:r>
            <a:r>
              <a:rPr lang="en-US" dirty="0" smtClean="0"/>
              <a:t>RAN</a:t>
            </a:r>
          </a:p>
          <a:p>
            <a:endParaRPr lang="en-US" dirty="0"/>
          </a:p>
          <a:p>
            <a:r>
              <a:rPr lang="en-US" dirty="0" smtClean="0"/>
              <a:t>SDN/NFV facilitating multi-vendor deployments</a:t>
            </a:r>
          </a:p>
          <a:p>
            <a:endParaRPr lang="en-US" dirty="0"/>
          </a:p>
          <a:p>
            <a:r>
              <a:rPr lang="en-US" dirty="0" smtClean="0"/>
              <a:t>Open-source to play an increasing role in mobile networks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66276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39541"/>
            <a:ext cx="8784000" cy="1846659"/>
          </a:xfrm>
        </p:spPr>
        <p:txBody>
          <a:bodyPr/>
          <a:lstStyle/>
          <a:p>
            <a:r>
              <a:rPr lang="en-US" dirty="0"/>
              <a:t>ICT consolidation in </a:t>
            </a:r>
            <a:r>
              <a:rPr lang="en-US" dirty="0" smtClean="0"/>
              <a:t>5G</a:t>
            </a:r>
            <a:br>
              <a:rPr lang="en-US" dirty="0" smtClean="0"/>
            </a:br>
            <a:r>
              <a:rPr lang="en-US" b="1" dirty="0" smtClean="0"/>
              <a:t>The </a:t>
            </a:r>
            <a:r>
              <a:rPr lang="en-US" b="1" dirty="0"/>
              <a:t>role of Software Networks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EUCNC Conference, Athens, June 2016</a:t>
            </a:r>
            <a:endParaRPr lang="en-US" sz="18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body" sz="quarter" idx="10"/>
          </p:nvPr>
        </p:nvSpPr>
        <p:spPr>
          <a:xfrm>
            <a:off x="179513" y="4549914"/>
            <a:ext cx="6552727" cy="707886"/>
          </a:xfrm>
        </p:spPr>
        <p:txBody>
          <a:bodyPr>
            <a:noAutofit/>
          </a:bodyPr>
          <a:lstStyle/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b="1" dirty="0" smtClean="0"/>
              <a:t>Xavier Costa Perez</a:t>
            </a:r>
          </a:p>
          <a:p>
            <a:r>
              <a:rPr lang="en-GB" sz="1800" dirty="0" smtClean="0"/>
              <a:t>Head of 5G Networks R&amp;D</a:t>
            </a:r>
          </a:p>
          <a:p>
            <a:endParaRPr lang="en-US" sz="1200" dirty="0" smtClean="0"/>
          </a:p>
          <a:p>
            <a:r>
              <a:rPr lang="en-US" sz="1800" b="1" dirty="0" smtClean="0"/>
              <a:t>NEC Laboratories Europe</a:t>
            </a:r>
          </a:p>
          <a:p>
            <a:r>
              <a:rPr lang="en-GB" sz="1800" b="1" dirty="0" smtClean="0"/>
              <a:t>Heidelberg. Germany</a:t>
            </a:r>
          </a:p>
          <a:p>
            <a:endParaRPr lang="en-GB" sz="1800" b="1" dirty="0"/>
          </a:p>
          <a:p>
            <a:endParaRPr 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346430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dn.meaningfullife.org/wp-content/uploads/2014/07/tsunami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45067"/>
            <a:ext cx="9144001" cy="580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3" y="76200"/>
            <a:ext cx="8784000" cy="468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Global Market Disruptive </a:t>
            </a:r>
            <a:r>
              <a:rPr lang="en-US" dirty="0" smtClean="0"/>
              <a:t>Trends – SDN/NFV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The End of the </a:t>
            </a:r>
            <a:r>
              <a:rPr lang="en-US" b="1" dirty="0" smtClean="0"/>
              <a:t>Traditional Telecom </a:t>
            </a:r>
            <a:r>
              <a:rPr lang="en-US" b="1" dirty="0" smtClean="0"/>
              <a:t>Business Model?</a:t>
            </a:r>
            <a:endParaRPr lang="de-DE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34482" y="860624"/>
            <a:ext cx="8528518" cy="134917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 smtClean="0"/>
              <a:t>Telecom Operators fighting for </a:t>
            </a:r>
            <a:r>
              <a:rPr lang="en-US" dirty="0" smtClean="0"/>
              <a:t>survival</a:t>
            </a:r>
          </a:p>
          <a:p>
            <a:pPr lvl="1"/>
            <a:r>
              <a:rPr lang="en-US" dirty="0" smtClean="0"/>
              <a:t>Increasing costs/decreasing profits</a:t>
            </a:r>
            <a:endParaRPr lang="en-US" dirty="0" smtClean="0"/>
          </a:p>
          <a:p>
            <a:pPr lvl="1"/>
            <a:r>
              <a:rPr lang="en-US" dirty="0" smtClean="0"/>
              <a:t>SDN/NFV to provide substantial CAPEX/OPEX savings</a:t>
            </a:r>
          </a:p>
          <a:p>
            <a:pPr lvl="1"/>
            <a:r>
              <a:rPr lang="en-US" dirty="0" smtClean="0"/>
              <a:t>Looking </a:t>
            </a:r>
            <a:r>
              <a:rPr lang="en-US" dirty="0" smtClean="0"/>
              <a:t>for new revenue sources – </a:t>
            </a:r>
            <a:r>
              <a:rPr lang="en-US" dirty="0" smtClean="0"/>
              <a:t>Industry Verticals </a:t>
            </a:r>
            <a:r>
              <a:rPr lang="en-US" dirty="0" smtClean="0"/>
              <a:t>&amp; Data </a:t>
            </a:r>
            <a:r>
              <a:rPr lang="en-US" dirty="0" smtClean="0"/>
              <a:t>monetization</a:t>
            </a:r>
          </a:p>
          <a:p>
            <a:pPr lvl="1"/>
            <a:endParaRPr lang="en-US" dirty="0" smtClean="0"/>
          </a:p>
          <a:p>
            <a:pPr lvl="1"/>
            <a:endParaRPr lang="de-DE" dirty="0"/>
          </a:p>
        </p:txBody>
      </p:sp>
      <p:sp>
        <p:nvSpPr>
          <p:cNvPr id="7" name="AutoShape 6" descr="Resultat d'imatges de ntt docom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AutoShape 8" descr="Resultat d'imatges de ntt docom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9" name="AutoShape 28" descr="Resultat d'imatges de whatsap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" name="AutoShape 30" descr="Resultat d'imatges de whatsap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2" name="Group 11"/>
          <p:cNvGrpSpPr/>
          <p:nvPr/>
        </p:nvGrpSpPr>
        <p:grpSpPr>
          <a:xfrm>
            <a:off x="242942" y="2286000"/>
            <a:ext cx="8520057" cy="1892898"/>
            <a:chOff x="242943" y="1622647"/>
            <a:chExt cx="7978190" cy="1892898"/>
          </a:xfrm>
        </p:grpSpPr>
        <p:sp>
          <p:nvSpPr>
            <p:cNvPr id="16" name="Content Placeholder 2"/>
            <p:cNvSpPr txBox="1">
              <a:spLocks/>
            </p:cNvSpPr>
            <p:nvPr/>
          </p:nvSpPr>
          <p:spPr bwMode="gray">
            <a:xfrm>
              <a:off x="242943" y="1622647"/>
              <a:ext cx="7978190" cy="187408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>
              <a:normAutofit/>
            </a:bodyPr>
            <a:lstStyle>
              <a:lvl1pPr marL="180000" indent="-180000" algn="l" rtl="0" eaLnBrk="1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accent6"/>
                </a:buClr>
                <a:buFont typeface="Arial" panose="020B0604020202020204" pitchFamily="34" charset="0"/>
                <a:buChar char="▌"/>
                <a:defRPr kumimoji="1" lang="ja-JP" altLang="en-US" sz="2000" b="0" noProof="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0000" indent="-180000" algn="l" rtl="0" eaLnBrk="1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accent6"/>
                </a:buClr>
                <a:buFont typeface="Wingdings" pitchFamily="2" charset="2"/>
                <a:buChar char="l"/>
                <a:defRPr kumimoji="1" lang="ja-JP" altLang="en-US" sz="1600" b="0" noProof="0" dirty="0" smtClean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468000" indent="-108000" algn="l" rtl="0" eaLnBrk="1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accent6"/>
                </a:buClr>
                <a:buFont typeface="Arial" panose="020B0604020202020204" pitchFamily="34" charset="0"/>
                <a:buChar char="•"/>
                <a:defRPr kumimoji="1" lang="ja-JP" altLang="en-US" sz="1400" b="0" noProof="0" dirty="0" smtClean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576000" indent="-108000" algn="l" rtl="0" eaLnBrk="1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accent6"/>
                </a:buClr>
                <a:buFont typeface="Tahoma" pitchFamily="34" charset="0"/>
                <a:buChar char="–"/>
                <a:defRPr kumimoji="1" lang="ja-JP" altLang="en-US" sz="1200" b="0" noProof="0" dirty="0" smtClean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735013" indent="-15716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6"/>
                </a:buClr>
                <a:buChar char="≫"/>
                <a:defRPr kumimoji="1" sz="1200" b="1">
                  <a:solidFill>
                    <a:schemeClr val="tx1"/>
                  </a:solidFill>
                  <a:latin typeface="+mj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≫"/>
                <a:defRPr kumimoji="1" sz="2000">
                  <a:solidFill>
                    <a:schemeClr val="tx1"/>
                  </a:solidFill>
                  <a:latin typeface="Arial" charset="0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≫"/>
                <a:defRPr kumimoji="1" sz="2000">
                  <a:solidFill>
                    <a:schemeClr val="tx1"/>
                  </a:solidFill>
                  <a:latin typeface="Arial" charset="0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≫"/>
                <a:defRPr kumimoji="1" sz="2000">
                  <a:solidFill>
                    <a:schemeClr val="tx1"/>
                  </a:solidFill>
                  <a:latin typeface="Arial" charset="0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≫"/>
                <a:defRPr kumimoji="1" sz="2000">
                  <a:solidFill>
                    <a:schemeClr val="tx1"/>
                  </a:solidFill>
                  <a:latin typeface="Arial" charset="0"/>
                  <a:ea typeface="+mn-ea"/>
                </a:defRPr>
              </a:lvl9pPr>
            </a:lstStyle>
            <a:p>
              <a:r>
                <a:rPr lang="en-US" sz="1800" kern="0" dirty="0" smtClean="0"/>
                <a:t>OTTs, Cloud providers and Startups entering the market</a:t>
              </a:r>
            </a:p>
            <a:p>
              <a:pPr lvl="1"/>
              <a:r>
                <a:rPr lang="en-US" sz="1400" kern="0" dirty="0" smtClean="0"/>
                <a:t>3000+ Startups </a:t>
              </a:r>
              <a:r>
                <a:rPr lang="en-US" sz="1400" i="1" kern="0" dirty="0" smtClean="0"/>
                <a:t>Funded</a:t>
              </a:r>
              <a:r>
                <a:rPr lang="en-US" sz="1400" b="1" kern="0" dirty="0" smtClean="0"/>
                <a:t> </a:t>
              </a:r>
              <a:r>
                <a:rPr lang="en-US" sz="1400" kern="0" dirty="0" smtClean="0"/>
                <a:t>in the Telecom space</a:t>
              </a:r>
            </a:p>
            <a:p>
              <a:pPr lvl="1"/>
              <a:r>
                <a:rPr lang="en-US" sz="1400" kern="0" dirty="0" smtClean="0"/>
                <a:t>Google, Facebook, Amazon, Microsoft, … heavily investing on</a:t>
              </a:r>
            </a:p>
            <a:p>
              <a:pPr lvl="2"/>
              <a:r>
                <a:rPr lang="en-US" sz="1200" kern="0" dirty="0" smtClean="0"/>
                <a:t> </a:t>
              </a:r>
              <a:r>
                <a:rPr lang="en-US" kern="0" dirty="0" smtClean="0"/>
                <a:t>Services</a:t>
              </a:r>
            </a:p>
            <a:p>
              <a:pPr lvl="2"/>
              <a:endParaRPr lang="en-US" kern="0" dirty="0" smtClean="0"/>
            </a:p>
            <a:p>
              <a:pPr lvl="2"/>
              <a:r>
                <a:rPr lang="en-US" kern="0" dirty="0" smtClean="0"/>
                <a:t> Infrastructure</a:t>
              </a:r>
            </a:p>
            <a:p>
              <a:pPr lvl="2"/>
              <a:endParaRPr lang="en-US" kern="0" dirty="0"/>
            </a:p>
            <a:p>
              <a:pPr lvl="2"/>
              <a:endParaRPr lang="en-US" kern="0" dirty="0" smtClean="0"/>
            </a:p>
            <a:p>
              <a:pPr lvl="1"/>
              <a:endParaRPr lang="en-US" kern="0" dirty="0" smtClean="0"/>
            </a:p>
            <a:p>
              <a:pPr lvl="1"/>
              <a:endParaRPr lang="de-DE" kern="0" dirty="0"/>
            </a:p>
          </p:txBody>
        </p:sp>
        <p:pic>
          <p:nvPicPr>
            <p:cNvPr id="29720" name="Picture 24" descr="https://fi.google.com/about/static/images/fi_logo_2x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8676" y="3077272"/>
              <a:ext cx="825498" cy="33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28" name="Picture 32" descr="http://media2.giga.de/2013/03/Whatsapp-iPhone-rcm992x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6488" y="2559690"/>
              <a:ext cx="554163" cy="351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32" name="Picture 36" descr="http://a2.mzstatic.com/eu/r30/Purple30/v4/16/d8/f2/16d8f223-1b4d-42c3-f163-828b6d3cab6f/icon175x175.jpe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065" y="2559690"/>
              <a:ext cx="351319" cy="351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34" name="Picture 38" descr=" Visualitza la imatge a mida completa  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9208" y="2559690"/>
              <a:ext cx="676275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36" name="Picture 40" descr=" Visualitza la imatge a mida completa  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119" y="2945715"/>
              <a:ext cx="489073" cy="543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38" name="Picture 42" descr=" Visualitza la imatge a mida completa  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4779" y="2978371"/>
              <a:ext cx="881589" cy="5110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40" name="Picture 44" descr=" Visualitza la imatge a mida completa  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0900" y="2521926"/>
              <a:ext cx="645260" cy="366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42" name="Picture 46" descr=" Visualitza la imatge a mida completa  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432" y="2530009"/>
              <a:ext cx="381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44" name="Picture 48" descr=" Visualitza la imatge a mida completa  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3430" y="2530009"/>
              <a:ext cx="489696" cy="369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46" name="Picture 50" descr=" Visualitza la imatge a mida completa  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501" y="2566297"/>
              <a:ext cx="381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48" name="Picture 52" descr=" Visualitza la imatge a mida completa  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7593" y="2991283"/>
              <a:ext cx="638567" cy="48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50" name="Picture 54" descr=" Visualitza la imatge a mida completa  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3068" y="2945474"/>
              <a:ext cx="833729" cy="570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Content Placeholder 2"/>
          <p:cNvSpPr txBox="1">
            <a:spLocks/>
          </p:cNvSpPr>
          <p:nvPr/>
        </p:nvSpPr>
        <p:spPr bwMode="gray">
          <a:xfrm>
            <a:off x="234475" y="4241783"/>
            <a:ext cx="8528524" cy="215901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0000" indent="-180000" algn="l" rtl="0" eaLnBrk="1" fontAlgn="base" hangingPunct="0"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Font typeface="Arial" panose="020B0604020202020204" pitchFamily="34" charset="0"/>
              <a:buChar char="▌"/>
              <a:defRPr kumimoji="1" lang="ja-JP" altLang="en-US" sz="2000" b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fontAlgn="base" hangingPunct="0"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Font typeface="Wingdings" pitchFamily="2" charset="2"/>
              <a:buChar char="l"/>
              <a:defRPr kumimoji="1" lang="ja-JP" altLang="en-US" sz="1600" b="0" noProof="0" dirty="0" smtClean="0">
                <a:solidFill>
                  <a:schemeClr val="tx1"/>
                </a:solidFill>
                <a:latin typeface="+mn-lt"/>
                <a:ea typeface="+mn-ea"/>
              </a:defRPr>
            </a:lvl2pPr>
            <a:lvl3pPr marL="468000" indent="-108000" algn="l" rtl="0" eaLnBrk="1" fontAlgn="base" hangingPunct="0"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kumimoji="1" lang="ja-JP" altLang="en-US" sz="1400" b="0" noProof="0" dirty="0" smtClean="0">
                <a:solidFill>
                  <a:schemeClr val="tx1"/>
                </a:solidFill>
                <a:latin typeface="+mn-lt"/>
                <a:ea typeface="+mn-ea"/>
              </a:defRPr>
            </a:lvl3pPr>
            <a:lvl4pPr marL="576000" indent="-108000" algn="l" rtl="0" eaLnBrk="1" fontAlgn="base" hangingPunct="0">
              <a:spcBef>
                <a:spcPts val="500"/>
              </a:spcBef>
              <a:spcAft>
                <a:spcPct val="0"/>
              </a:spcAft>
              <a:buClr>
                <a:schemeClr val="accent6"/>
              </a:buClr>
              <a:buFont typeface="Tahoma" pitchFamily="34" charset="0"/>
              <a:buChar char="–"/>
              <a:defRPr kumimoji="1" lang="ja-JP" altLang="en-US" sz="1200" b="0" noProof="0" dirty="0" smtClean="0">
                <a:solidFill>
                  <a:schemeClr val="tx1"/>
                </a:solidFill>
                <a:latin typeface="+mn-lt"/>
                <a:ea typeface="+mn-ea"/>
              </a:defRPr>
            </a:lvl4pPr>
            <a:lvl5pPr marL="735013" indent="-157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Char char="≫"/>
              <a:defRPr kumimoji="1" sz="1200" b="1">
                <a:solidFill>
                  <a:schemeClr val="tx1"/>
                </a:solidFill>
                <a:latin typeface="+mj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≫"/>
              <a:defRPr kumimoji="1"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≫"/>
              <a:defRPr kumimoji="1"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≫"/>
              <a:defRPr kumimoji="1"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≫"/>
              <a:defRPr kumimoji="1"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Traditional Telecom Business </a:t>
            </a:r>
            <a:r>
              <a:rPr lang="en-US" sz="1800" kern="0" dirty="0" smtClean="0"/>
              <a:t>Model </a:t>
            </a:r>
            <a:r>
              <a:rPr lang="en-US" sz="1800" kern="0" dirty="0" smtClean="0"/>
              <a:t>Transformation</a:t>
            </a:r>
            <a:endParaRPr lang="en-US" sz="1800" kern="0" dirty="0" smtClean="0"/>
          </a:p>
          <a:p>
            <a:pPr lvl="1"/>
            <a:r>
              <a:rPr lang="en-US" sz="1500" kern="0" dirty="0" smtClean="0"/>
              <a:t>Multi-vendor 5G </a:t>
            </a:r>
            <a:r>
              <a:rPr lang="en-US" sz="1500" kern="0" dirty="0" err="1" smtClean="0"/>
              <a:t>PoCs</a:t>
            </a:r>
            <a:r>
              <a:rPr lang="en-US" sz="1500" kern="0" dirty="0" smtClean="0"/>
              <a:t> </a:t>
            </a:r>
            <a:r>
              <a:rPr lang="en-US" altLang="en-US" sz="1500" kern="0" dirty="0"/>
              <a:t>increasing </a:t>
            </a:r>
            <a:r>
              <a:rPr lang="en-US" altLang="en-US" sz="1400" kern="0" dirty="0" smtClean="0"/>
              <a:t>-&gt; NFV/SDN to facilitate multi-vendor 5G deployments</a:t>
            </a:r>
            <a:endParaRPr lang="en-US" altLang="en-US" sz="1400" i="1" kern="0" dirty="0"/>
          </a:p>
          <a:p>
            <a:pPr lvl="1"/>
            <a:r>
              <a:rPr lang="en-US" sz="1500" kern="0" dirty="0"/>
              <a:t>Freemium mobile data </a:t>
            </a:r>
            <a:r>
              <a:rPr lang="en-US" altLang="en-US" sz="1500" kern="0" dirty="0"/>
              <a:t>model </a:t>
            </a:r>
            <a:r>
              <a:rPr lang="en-US" altLang="en-US" sz="1400" kern="0" dirty="0" smtClean="0"/>
              <a:t>-&gt; </a:t>
            </a:r>
            <a:r>
              <a:rPr lang="en-US" altLang="en-US" sz="1400" kern="0" dirty="0"/>
              <a:t>15+ </a:t>
            </a:r>
            <a:r>
              <a:rPr lang="en-US" altLang="en-US" sz="1400" kern="0" dirty="0" smtClean="0"/>
              <a:t>countries </a:t>
            </a:r>
            <a:r>
              <a:rPr lang="en-US" altLang="en-US" sz="1400" kern="0" dirty="0"/>
              <a:t>rolling out internet.org</a:t>
            </a:r>
          </a:p>
          <a:p>
            <a:pPr lvl="1"/>
            <a:r>
              <a:rPr lang="en-US" sz="1500" kern="0" dirty="0" smtClean="0"/>
              <a:t>OTTs infrastructure deployment</a:t>
            </a:r>
          </a:p>
          <a:p>
            <a:pPr lvl="2"/>
            <a:r>
              <a:rPr lang="en-US" altLang="en-US" kern="0" dirty="0"/>
              <a:t>Google – Fiber, Loon, Project Fi</a:t>
            </a:r>
          </a:p>
          <a:p>
            <a:pPr lvl="2"/>
            <a:r>
              <a:rPr lang="en-US" kern="0" dirty="0" smtClean="0"/>
              <a:t>Facebook - </a:t>
            </a:r>
            <a:r>
              <a:rPr lang="en-US" kern="0" dirty="0"/>
              <a:t>Telecom Infra project</a:t>
            </a:r>
          </a:p>
          <a:p>
            <a:pPr lvl="1"/>
            <a:r>
              <a:rPr lang="en-US" altLang="en-US" sz="1500" kern="0" dirty="0"/>
              <a:t>Industry Verticals</a:t>
            </a:r>
          </a:p>
          <a:p>
            <a:pPr lvl="2"/>
            <a:r>
              <a:rPr lang="en-US" sz="1400" kern="0" dirty="0" smtClean="0"/>
              <a:t>Connected </a:t>
            </a:r>
            <a:r>
              <a:rPr lang="en-US" sz="1400" kern="0" dirty="0"/>
              <a:t>cars </a:t>
            </a:r>
            <a:r>
              <a:rPr lang="en-US" sz="1400" kern="0" dirty="0" smtClean="0"/>
              <a:t>equipment</a:t>
            </a:r>
          </a:p>
          <a:p>
            <a:pPr lvl="2"/>
            <a:r>
              <a:rPr lang="en-US" altLang="en-US" kern="0" dirty="0"/>
              <a:t>Connected cars </a:t>
            </a:r>
            <a:r>
              <a:rPr lang="en-US" altLang="en-US" kern="0" dirty="0" smtClean="0"/>
              <a:t>platforms</a:t>
            </a:r>
            <a:endParaRPr lang="de-DE" kern="0" dirty="0"/>
          </a:p>
        </p:txBody>
      </p:sp>
    </p:spTree>
    <p:extLst>
      <p:ext uri="{BB962C8B-B14F-4D97-AF65-F5344CB8AC3E}">
        <p14:creationId xmlns:p14="http://schemas.microsoft.com/office/powerpoint/2010/main" val="119279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SDN/NFV for Verticals - Transportation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en-US" altLang="en-US" sz="1600" dirty="0" smtClean="0"/>
              <a:t>NEXCO-West responsible for a </a:t>
            </a:r>
            <a:r>
              <a:rPr lang="en-US" altLang="en-US" sz="1600" dirty="0"/>
              <a:t>transportation system that </a:t>
            </a:r>
            <a:r>
              <a:rPr lang="en-US" altLang="en-US" sz="1600" dirty="0" smtClean="0"/>
              <a:t>can deliver </a:t>
            </a:r>
            <a:r>
              <a:rPr lang="en-US" altLang="en-US" sz="1600" dirty="0"/>
              <a:t>the personnel and materials required for </a:t>
            </a:r>
            <a:r>
              <a:rPr lang="en-US" altLang="en-US" sz="1600" dirty="0" smtClean="0"/>
              <a:t>rescue, restoration </a:t>
            </a:r>
            <a:r>
              <a:rPr lang="en-US" altLang="en-US" sz="1600" dirty="0"/>
              <a:t>and reconstruction </a:t>
            </a:r>
            <a:r>
              <a:rPr lang="en-US" altLang="en-US" sz="1600" dirty="0" smtClean="0"/>
              <a:t>in the </a:t>
            </a:r>
            <a:r>
              <a:rPr lang="en-US" altLang="en-US" sz="1600" dirty="0"/>
              <a:t>event of </a:t>
            </a:r>
            <a:r>
              <a:rPr lang="en-US" altLang="en-US" sz="1600" dirty="0" smtClean="0"/>
              <a:t>a disaster</a:t>
            </a:r>
            <a:endParaRPr lang="en-US" altLang="en-US" sz="16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  <a:p>
            <a:r>
              <a:rPr lang="en-US" altLang="en-US" sz="1600" dirty="0" smtClean="0"/>
              <a:t>SDN network </a:t>
            </a:r>
            <a:r>
              <a:rPr lang="en-US" altLang="en-US" sz="1600" dirty="0"/>
              <a:t>linking multiple routes between 45 traffic </a:t>
            </a:r>
            <a:r>
              <a:rPr lang="en-US" altLang="en-US" sz="1600" dirty="0" smtClean="0"/>
              <a:t>control centers </a:t>
            </a:r>
            <a:r>
              <a:rPr lang="en-US" altLang="en-US" sz="1600" dirty="0"/>
              <a:t>and expressway offices within a 4,000km-wide </a:t>
            </a:r>
            <a:r>
              <a:rPr lang="en-US" altLang="en-US" sz="1600" dirty="0" smtClean="0"/>
              <a:t>area</a:t>
            </a:r>
          </a:p>
          <a:p>
            <a:r>
              <a:rPr lang="en-US" sz="1600" dirty="0" smtClean="0"/>
              <a:t>The </a:t>
            </a:r>
            <a:r>
              <a:rPr lang="de-DE" altLang="en-US" sz="1600" dirty="0"/>
              <a:t>centrally-controlled, software-driven </a:t>
            </a:r>
            <a:r>
              <a:rPr lang="de-DE" altLang="en-US" sz="1600" dirty="0" smtClean="0"/>
              <a:t>SDN </a:t>
            </a:r>
            <a:r>
              <a:rPr lang="en-US" altLang="en-US" sz="1600" dirty="0" smtClean="0"/>
              <a:t>network </a:t>
            </a:r>
            <a:r>
              <a:rPr lang="en-US" altLang="en-US" sz="1600" dirty="0"/>
              <a:t>has greatly enhanced the stability of its </a:t>
            </a:r>
            <a:r>
              <a:rPr lang="en-US" altLang="en-US" sz="1600" dirty="0" smtClean="0"/>
              <a:t>expressway </a:t>
            </a:r>
            <a:r>
              <a:rPr lang="de-DE" altLang="en-US" sz="1600" dirty="0" smtClean="0"/>
              <a:t>traffic control ensuring minimum disruptions</a:t>
            </a:r>
            <a:endParaRPr lang="de-DE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230"/>
            <a:ext cx="4097915" cy="272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542" y="1676400"/>
            <a:ext cx="5169221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29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SDN/NFV for Verticals - Education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en-US" altLang="en-US" sz="1600" dirty="0" smtClean="0"/>
              <a:t>Integration of </a:t>
            </a:r>
            <a:r>
              <a:rPr lang="de-DE" altLang="en-US" sz="1600" dirty="0"/>
              <a:t>Ryukoku </a:t>
            </a:r>
            <a:r>
              <a:rPr lang="de-DE" altLang="en-US" sz="1600" dirty="0" smtClean="0"/>
              <a:t>University </a:t>
            </a:r>
            <a:r>
              <a:rPr lang="en-US" altLang="en-US" sz="1600" dirty="0" smtClean="0"/>
              <a:t>ICT </a:t>
            </a:r>
            <a:r>
              <a:rPr lang="en-US" altLang="en-US" sz="1600" dirty="0"/>
              <a:t>systems </a:t>
            </a:r>
            <a:r>
              <a:rPr lang="en-US" altLang="en-US" sz="1600" dirty="0" smtClean="0"/>
              <a:t>to improve educational ability </a:t>
            </a:r>
            <a:r>
              <a:rPr lang="en-US" altLang="en-US" sz="1600" dirty="0"/>
              <a:t>and quality of </a:t>
            </a:r>
            <a:r>
              <a:rPr lang="en-US" altLang="en-US" sz="1600" dirty="0" smtClean="0"/>
              <a:t>education</a:t>
            </a:r>
          </a:p>
          <a:p>
            <a:r>
              <a:rPr lang="en-US" altLang="en-US" sz="1600" dirty="0" smtClean="0"/>
              <a:t>10 </a:t>
            </a:r>
            <a:r>
              <a:rPr lang="en-US" altLang="en-US" sz="1600" dirty="0"/>
              <a:t>faculties, one junior </a:t>
            </a:r>
            <a:r>
              <a:rPr lang="en-US" altLang="en-US" sz="1600" dirty="0" smtClean="0"/>
              <a:t>college </a:t>
            </a:r>
            <a:r>
              <a:rPr lang="en-US" altLang="en-US" sz="1600" dirty="0"/>
              <a:t>and </a:t>
            </a:r>
            <a:r>
              <a:rPr lang="en-US" altLang="en-US" sz="1600" dirty="0" smtClean="0"/>
              <a:t>10 graduate </a:t>
            </a:r>
            <a:r>
              <a:rPr lang="de-DE" altLang="en-US" sz="1600" dirty="0" smtClean="0"/>
              <a:t>schools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 smtClean="0"/>
          </a:p>
          <a:p>
            <a:r>
              <a:rPr lang="en-US" altLang="en-US" sz="1600" dirty="0"/>
              <a:t>SDN deployed gradually in conjunction with the </a:t>
            </a:r>
            <a:r>
              <a:rPr lang="en-US" altLang="en-US" sz="1600" dirty="0" smtClean="0"/>
              <a:t>existing network </a:t>
            </a:r>
            <a:r>
              <a:rPr lang="en-US" altLang="en-US" sz="1600" dirty="0"/>
              <a:t>equipment to provide upgrade </a:t>
            </a:r>
            <a:r>
              <a:rPr lang="en-US" altLang="en-US" sz="1600" dirty="0" smtClean="0"/>
              <a:t>flexibility</a:t>
            </a:r>
          </a:p>
          <a:p>
            <a:r>
              <a:rPr lang="de-DE" altLang="en-US" sz="1600" dirty="0" smtClean="0"/>
              <a:t>First </a:t>
            </a:r>
            <a:r>
              <a:rPr lang="en-US" altLang="en-US" sz="1600" dirty="0" smtClean="0"/>
              <a:t>step towards </a:t>
            </a:r>
            <a:r>
              <a:rPr lang="en-US" altLang="en-US" sz="1600" dirty="0"/>
              <a:t>a common system platform </a:t>
            </a:r>
            <a:r>
              <a:rPr lang="en-US" altLang="en-US" sz="1600" dirty="0" smtClean="0"/>
              <a:t>integrating </a:t>
            </a:r>
            <a:r>
              <a:rPr lang="en-US" altLang="en-US" sz="1600" dirty="0"/>
              <a:t>and </a:t>
            </a:r>
            <a:r>
              <a:rPr lang="en-US" altLang="en-US" sz="1600" dirty="0" smtClean="0"/>
              <a:t>virtualizing </a:t>
            </a:r>
            <a:r>
              <a:rPr lang="en-US" altLang="en-US" sz="1600" dirty="0"/>
              <a:t>all </a:t>
            </a:r>
            <a:r>
              <a:rPr lang="en-US" altLang="en-US" sz="1600" dirty="0" smtClean="0"/>
              <a:t>ICT infrastructure </a:t>
            </a:r>
            <a:r>
              <a:rPr lang="en-US" altLang="en-US" sz="1600" dirty="0"/>
              <a:t>resources such as servers, storage, and networks</a:t>
            </a:r>
            <a:endParaRPr lang="de-DE" sz="16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0689"/>
            <a:ext cx="4636943" cy="274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942" y="1828800"/>
            <a:ext cx="4459739" cy="304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22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NEC’s 2020 Network Vision Toward 5G</a:t>
            </a:r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1484784"/>
            <a:ext cx="9125938" cy="399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12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5G Architecture Overview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00"/>
            <a:ext cx="8991600" cy="449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1770" y="762000"/>
            <a:ext cx="9274629" cy="889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1" lang="en-GB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Network platform </a:t>
            </a:r>
            <a:r>
              <a:rPr kumimoji="1" lang="en-GB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to </a:t>
            </a:r>
            <a:r>
              <a:rPr kumimoji="1" lang="en-GB" altLang="ja-JP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fulfill</a:t>
            </a:r>
            <a:r>
              <a:rPr kumimoji="1" lang="en-GB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 </a:t>
            </a:r>
            <a:r>
              <a:rPr kumimoji="1" lang="en-GB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the requirements for </a:t>
            </a:r>
            <a:r>
              <a:rPr kumimoji="1" lang="en-GB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5G networks</a:t>
            </a:r>
            <a:endParaRPr kumimoji="1" lang="en-GB" altLang="ja-JP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Pct val="80000"/>
              <a:buFont typeface="Arial" pitchFamily="34" charset="0"/>
              <a:buChar char="▐"/>
              <a:tabLst/>
              <a:defRPr/>
            </a:pPr>
            <a:r>
              <a:rPr kumimoji="1" lang="en-GB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High flexibility and rich functional. based on advanced network virtualization &amp; programmability</a:t>
            </a: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Pct val="80000"/>
              <a:buFont typeface="Arial" pitchFamily="34" charset="0"/>
              <a:buChar char="▐"/>
              <a:tabLst/>
              <a:defRPr/>
            </a:pPr>
            <a:r>
              <a:rPr kumimoji="1" lang="en-GB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Independency between HW and SW that enables high expandability of the network functions</a:t>
            </a: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Pct val="80000"/>
              <a:buFont typeface="Arial" pitchFamily="34" charset="0"/>
              <a:buChar char="▐"/>
              <a:tabLst/>
              <a:defRPr/>
            </a:pPr>
            <a:endParaRPr kumimoji="1" lang="en-GB" altLang="ja-JP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Pct val="80000"/>
              <a:buFont typeface="Arial" pitchFamily="34" charset="0"/>
              <a:buChar char="▐"/>
              <a:tabLst/>
              <a:defRPr/>
            </a:pPr>
            <a:endParaRPr kumimoji="1" lang="en-GB" altLang="ja-JP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2060"/>
              </a:buClr>
              <a:buSzPct val="80000"/>
              <a:buFont typeface="Arial" pitchFamily="34" charset="0"/>
              <a:buChar char="▐"/>
              <a:tabLst/>
              <a:defRPr/>
            </a:pPr>
            <a:endParaRPr kumimoji="1" lang="en-GB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4459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SDN/NFV for Mobile Networks - </a:t>
            </a:r>
            <a:r>
              <a:rPr lang="en-US" dirty="0" err="1" smtClean="0"/>
              <a:t>vEPC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en-US" altLang="en-US" sz="1800" dirty="0" err="1" smtClean="0"/>
              <a:t>vEPC</a:t>
            </a:r>
            <a:r>
              <a:rPr lang="en-US" altLang="en-US" sz="1800" dirty="0" smtClean="0"/>
              <a:t> and VNF Manager already deployed in a major operator network</a:t>
            </a:r>
            <a:endParaRPr lang="en-US" altLang="en-US" sz="18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r>
              <a:rPr lang="en-US" altLang="en-US" sz="1800" dirty="0" smtClean="0"/>
              <a:t>The </a:t>
            </a:r>
            <a:r>
              <a:rPr lang="en-US" altLang="en-US" sz="1800" dirty="0" err="1"/>
              <a:t>vEPC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virtualizes</a:t>
            </a:r>
          </a:p>
          <a:p>
            <a:pPr lvl="1"/>
            <a:r>
              <a:rPr lang="en-US" altLang="en-US" sz="1800" dirty="0" smtClean="0"/>
              <a:t>Mobility </a:t>
            </a:r>
            <a:r>
              <a:rPr lang="en-US" altLang="en-US" sz="1800" dirty="0"/>
              <a:t>Management Entity (MME</a:t>
            </a:r>
            <a:r>
              <a:rPr lang="en-US" altLang="en-US" sz="1800" dirty="0" smtClean="0"/>
              <a:t>)</a:t>
            </a:r>
          </a:p>
          <a:p>
            <a:pPr lvl="1"/>
            <a:r>
              <a:rPr lang="en-US" altLang="en-US" sz="1800" dirty="0" smtClean="0"/>
              <a:t>Serving </a:t>
            </a:r>
            <a:r>
              <a:rPr lang="en-US" altLang="en-US" sz="1800" dirty="0"/>
              <a:t>Gateway (S-GW</a:t>
            </a:r>
            <a:r>
              <a:rPr lang="en-US" altLang="en-US" sz="1800" dirty="0" smtClean="0"/>
              <a:t>)</a:t>
            </a:r>
          </a:p>
          <a:p>
            <a:pPr lvl="1"/>
            <a:r>
              <a:rPr lang="en-US" altLang="en-US" sz="1800" dirty="0" smtClean="0"/>
              <a:t>Packet </a:t>
            </a:r>
            <a:r>
              <a:rPr lang="en-US" altLang="en-US" sz="1800" dirty="0"/>
              <a:t>Data Network-Gateway (P-GW</a:t>
            </a:r>
            <a:r>
              <a:rPr lang="en-US" altLang="en-US" sz="1800" dirty="0" smtClean="0"/>
              <a:t>)</a:t>
            </a:r>
          </a:p>
          <a:p>
            <a:pPr lvl="1"/>
            <a:endParaRPr lang="en-US" altLang="en-US" sz="1800" dirty="0" smtClean="0"/>
          </a:p>
          <a:p>
            <a:r>
              <a:rPr lang="en-US" altLang="en-US" sz="1800" dirty="0" smtClean="0"/>
              <a:t>The VNF Manager handles lifecycle </a:t>
            </a:r>
            <a:r>
              <a:rPr lang="en-US" altLang="en-US" sz="1800" dirty="0"/>
              <a:t>events, such as creation, activation, termination and update of virtualized Network Functions (VNF</a:t>
            </a:r>
            <a:r>
              <a:rPr lang="en-US" altLang="en-US" sz="1800" dirty="0" smtClean="0"/>
              <a:t>)</a:t>
            </a:r>
            <a:r>
              <a:rPr lang="en-US" sz="1800" dirty="0"/>
              <a:t/>
            </a:r>
            <a:br>
              <a:rPr lang="en-US" sz="1800" dirty="0"/>
            </a:br>
            <a:endParaRPr lang="de-DE" sz="1800" dirty="0"/>
          </a:p>
        </p:txBody>
      </p:sp>
      <p:pic>
        <p:nvPicPr>
          <p:cNvPr id="6" name="Picture 4" descr="http://www.nec.com/en/global/solutions/tcs/vepc/images/vepc_02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8763000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5G-Crosshaul: </a:t>
            </a:r>
            <a:r>
              <a:rPr lang="en-US" altLang="ja-JP" dirty="0" err="1"/>
              <a:t>Fronthaul</a:t>
            </a:r>
            <a:r>
              <a:rPr lang="en-US" altLang="ja-JP" dirty="0"/>
              <a:t> &amp; Backhaul Integration for 5G</a:t>
            </a:r>
            <a:endParaRPr kumimoji="1" lang="ja-JP" altLang="en-US" dirty="0"/>
          </a:p>
        </p:txBody>
      </p:sp>
      <p:grpSp>
        <p:nvGrpSpPr>
          <p:cNvPr id="10" name="Group 70"/>
          <p:cNvGrpSpPr/>
          <p:nvPr/>
        </p:nvGrpSpPr>
        <p:grpSpPr bwMode="auto">
          <a:xfrm>
            <a:off x="3378110" y="4194064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70"/>
          <p:cNvGrpSpPr/>
          <p:nvPr/>
        </p:nvGrpSpPr>
        <p:grpSpPr bwMode="auto">
          <a:xfrm>
            <a:off x="3793935" y="4536984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70"/>
          <p:cNvGrpSpPr/>
          <p:nvPr/>
        </p:nvGrpSpPr>
        <p:grpSpPr bwMode="auto">
          <a:xfrm>
            <a:off x="2955099" y="4153553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Group 70"/>
          <p:cNvGrpSpPr/>
          <p:nvPr/>
        </p:nvGrpSpPr>
        <p:grpSpPr bwMode="auto">
          <a:xfrm>
            <a:off x="1534771" y="4409456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Group 70"/>
          <p:cNvGrpSpPr/>
          <p:nvPr/>
        </p:nvGrpSpPr>
        <p:grpSpPr bwMode="auto">
          <a:xfrm>
            <a:off x="1856752" y="4240027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Freeform 71"/>
          <p:cNvSpPr>
            <a:spLocks noEditPoints="1"/>
          </p:cNvSpPr>
          <p:nvPr/>
        </p:nvSpPr>
        <p:spPr bwMode="auto">
          <a:xfrm>
            <a:off x="3280722" y="5519941"/>
            <a:ext cx="265610" cy="410282"/>
          </a:xfrm>
          <a:custGeom>
            <a:avLst/>
            <a:gdLst/>
            <a:ahLst/>
            <a:cxnLst>
              <a:cxn ang="0">
                <a:pos x="286" y="51"/>
              </a:cxn>
              <a:cxn ang="0">
                <a:pos x="286" y="333"/>
              </a:cxn>
              <a:cxn ang="0">
                <a:pos x="243" y="384"/>
              </a:cxn>
              <a:cxn ang="0">
                <a:pos x="43" y="384"/>
              </a:cxn>
              <a:cxn ang="0">
                <a:pos x="0" y="333"/>
              </a:cxn>
              <a:cxn ang="0">
                <a:pos x="0" y="91"/>
              </a:cxn>
              <a:cxn ang="0">
                <a:pos x="1" y="91"/>
              </a:cxn>
              <a:cxn ang="0">
                <a:pos x="1" y="51"/>
              </a:cxn>
              <a:cxn ang="0">
                <a:pos x="43" y="0"/>
              </a:cxn>
              <a:cxn ang="0">
                <a:pos x="104" y="0"/>
              </a:cxn>
              <a:cxn ang="0">
                <a:pos x="103" y="0"/>
              </a:cxn>
              <a:cxn ang="0">
                <a:pos x="243" y="0"/>
              </a:cxn>
              <a:cxn ang="0">
                <a:pos x="286" y="51"/>
              </a:cxn>
              <a:cxn ang="0">
                <a:pos x="286" y="303"/>
              </a:cxn>
              <a:cxn ang="0">
                <a:pos x="286" y="283"/>
              </a:cxn>
              <a:cxn ang="0">
                <a:pos x="0" y="283"/>
              </a:cxn>
              <a:cxn ang="0">
                <a:pos x="0" y="303"/>
              </a:cxn>
              <a:cxn ang="0">
                <a:pos x="286" y="303"/>
              </a:cxn>
              <a:cxn ang="0">
                <a:pos x="286" y="220"/>
              </a:cxn>
              <a:cxn ang="0">
                <a:pos x="286" y="200"/>
              </a:cxn>
              <a:cxn ang="0">
                <a:pos x="0" y="200"/>
              </a:cxn>
              <a:cxn ang="0">
                <a:pos x="0" y="220"/>
              </a:cxn>
              <a:cxn ang="0">
                <a:pos x="286" y="220"/>
              </a:cxn>
              <a:cxn ang="0">
                <a:pos x="286" y="137"/>
              </a:cxn>
              <a:cxn ang="0">
                <a:pos x="286" y="117"/>
              </a:cxn>
              <a:cxn ang="0">
                <a:pos x="0" y="117"/>
              </a:cxn>
              <a:cxn ang="0">
                <a:pos x="0" y="13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86" y="51"/>
                </a:moveTo>
                <a:cubicBezTo>
                  <a:pt x="286" y="333"/>
                  <a:pt x="286" y="333"/>
                  <a:pt x="286" y="333"/>
                </a:cubicBezTo>
                <a:cubicBezTo>
                  <a:pt x="286" y="361"/>
                  <a:pt x="266" y="384"/>
                  <a:pt x="243" y="384"/>
                </a:cubicBezTo>
                <a:cubicBezTo>
                  <a:pt x="43" y="384"/>
                  <a:pt x="43" y="384"/>
                  <a:pt x="43" y="384"/>
                </a:cubicBezTo>
                <a:cubicBezTo>
                  <a:pt x="20" y="384"/>
                  <a:pt x="0" y="361"/>
                  <a:pt x="0" y="333"/>
                </a:cubicBezTo>
                <a:cubicBezTo>
                  <a:pt x="0" y="91"/>
                  <a:pt x="0" y="91"/>
                  <a:pt x="0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23"/>
                  <a:pt x="20" y="0"/>
                  <a:pt x="4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66" y="0"/>
                  <a:pt x="286" y="23"/>
                  <a:pt x="286" y="51"/>
                </a:cubicBezTo>
                <a:close/>
                <a:moveTo>
                  <a:pt x="286" y="303"/>
                </a:moveTo>
                <a:cubicBezTo>
                  <a:pt x="286" y="283"/>
                  <a:pt x="286" y="283"/>
                  <a:pt x="286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3"/>
                  <a:pt x="0" y="303"/>
                  <a:pt x="0" y="30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286" y="200"/>
                  <a:pt x="286" y="200"/>
                  <a:pt x="286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20"/>
                  <a:pt x="0" y="220"/>
                  <a:pt x="0" y="22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286" y="117"/>
                  <a:pt x="286" y="117"/>
                  <a:pt x="286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37"/>
                  <a:pt x="0" y="137"/>
                  <a:pt x="0" y="13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Straight Connector 67"/>
          <p:cNvCxnSpPr>
            <a:endCxn id="189" idx="0"/>
          </p:cNvCxnSpPr>
          <p:nvPr/>
        </p:nvCxnSpPr>
        <p:spPr>
          <a:xfrm flipV="1">
            <a:off x="1848366" y="5254409"/>
            <a:ext cx="512078" cy="2655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189" idx="0"/>
            <a:endCxn id="178" idx="0"/>
          </p:cNvCxnSpPr>
          <p:nvPr/>
        </p:nvCxnSpPr>
        <p:spPr>
          <a:xfrm flipH="1" flipV="1">
            <a:off x="1719883" y="5034972"/>
            <a:ext cx="640561" cy="219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183" idx="0"/>
            <a:endCxn id="188" idx="0"/>
          </p:cNvCxnSpPr>
          <p:nvPr/>
        </p:nvCxnSpPr>
        <p:spPr>
          <a:xfrm flipV="1">
            <a:off x="1536633" y="5606862"/>
            <a:ext cx="993201" cy="373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178" idx="0"/>
            <a:endCxn id="179" idx="0"/>
          </p:cNvCxnSpPr>
          <p:nvPr/>
        </p:nvCxnSpPr>
        <p:spPr>
          <a:xfrm flipV="1">
            <a:off x="1719883" y="4806368"/>
            <a:ext cx="679090" cy="2286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79" idx="0"/>
            <a:endCxn id="180" idx="0"/>
          </p:cNvCxnSpPr>
          <p:nvPr/>
        </p:nvCxnSpPr>
        <p:spPr>
          <a:xfrm>
            <a:off x="2398973" y="4806368"/>
            <a:ext cx="519838" cy="1874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180" idx="0"/>
            <a:endCxn id="185" idx="0"/>
          </p:cNvCxnSpPr>
          <p:nvPr/>
        </p:nvCxnSpPr>
        <p:spPr>
          <a:xfrm>
            <a:off x="2918811" y="4993797"/>
            <a:ext cx="577062" cy="2298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88" idx="0"/>
            <a:endCxn id="187" idx="0"/>
          </p:cNvCxnSpPr>
          <p:nvPr/>
        </p:nvCxnSpPr>
        <p:spPr>
          <a:xfrm flipV="1">
            <a:off x="2529834" y="5361157"/>
            <a:ext cx="348925" cy="2457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stCxn id="182" idx="0"/>
            <a:endCxn id="188" idx="0"/>
          </p:cNvCxnSpPr>
          <p:nvPr/>
        </p:nvCxnSpPr>
        <p:spPr>
          <a:xfrm flipH="1" flipV="1">
            <a:off x="2529834" y="5606862"/>
            <a:ext cx="331989" cy="3708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182" idx="0"/>
            <a:endCxn id="186" idx="0"/>
          </p:cNvCxnSpPr>
          <p:nvPr/>
        </p:nvCxnSpPr>
        <p:spPr>
          <a:xfrm>
            <a:off x="2861823" y="5977697"/>
            <a:ext cx="393258" cy="1641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186" idx="0"/>
            <a:endCxn id="210" idx="0"/>
          </p:cNvCxnSpPr>
          <p:nvPr/>
        </p:nvCxnSpPr>
        <p:spPr>
          <a:xfrm flipV="1">
            <a:off x="3255081" y="6071806"/>
            <a:ext cx="635579" cy="699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187" idx="0"/>
            <a:endCxn id="182" idx="0"/>
          </p:cNvCxnSpPr>
          <p:nvPr/>
        </p:nvCxnSpPr>
        <p:spPr>
          <a:xfrm flipH="1">
            <a:off x="2861823" y="5361157"/>
            <a:ext cx="16936" cy="616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stCxn id="180" idx="0"/>
            <a:endCxn id="184" idx="0"/>
          </p:cNvCxnSpPr>
          <p:nvPr/>
        </p:nvCxnSpPr>
        <p:spPr>
          <a:xfrm flipV="1">
            <a:off x="2918811" y="4768194"/>
            <a:ext cx="263449" cy="2256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87" idx="0"/>
            <a:endCxn id="185" idx="0"/>
          </p:cNvCxnSpPr>
          <p:nvPr/>
        </p:nvCxnSpPr>
        <p:spPr>
          <a:xfrm flipV="1">
            <a:off x="2878759" y="5223630"/>
            <a:ext cx="617114" cy="1375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176" idx="2"/>
            <a:endCxn id="210" idx="0"/>
          </p:cNvCxnSpPr>
          <p:nvPr/>
        </p:nvCxnSpPr>
        <p:spPr>
          <a:xfrm flipH="1">
            <a:off x="3890660" y="5943728"/>
            <a:ext cx="726735" cy="128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187" idx="0"/>
            <a:endCxn id="67" idx="2"/>
          </p:cNvCxnSpPr>
          <p:nvPr/>
        </p:nvCxnSpPr>
        <p:spPr>
          <a:xfrm>
            <a:off x="2878759" y="5361157"/>
            <a:ext cx="402206" cy="1591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185" idx="0"/>
            <a:endCxn id="176" idx="1"/>
          </p:cNvCxnSpPr>
          <p:nvPr/>
        </p:nvCxnSpPr>
        <p:spPr>
          <a:xfrm>
            <a:off x="3495873" y="5223630"/>
            <a:ext cx="756129" cy="3088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Freeform 62"/>
          <p:cNvSpPr>
            <a:spLocks noEditPoints="1"/>
          </p:cNvSpPr>
          <p:nvPr/>
        </p:nvSpPr>
        <p:spPr bwMode="auto">
          <a:xfrm>
            <a:off x="323528" y="5294991"/>
            <a:ext cx="339101" cy="406466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Freeform 62"/>
          <p:cNvSpPr>
            <a:spLocks noEditPoints="1"/>
          </p:cNvSpPr>
          <p:nvPr/>
        </p:nvSpPr>
        <p:spPr bwMode="auto">
          <a:xfrm>
            <a:off x="326310" y="5773465"/>
            <a:ext cx="339101" cy="406466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Freeform 62"/>
          <p:cNvSpPr>
            <a:spLocks noEditPoints="1"/>
          </p:cNvSpPr>
          <p:nvPr/>
        </p:nvSpPr>
        <p:spPr bwMode="auto">
          <a:xfrm>
            <a:off x="326310" y="4786730"/>
            <a:ext cx="339101" cy="406466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 bwMode="auto">
          <a:xfrm>
            <a:off x="143508" y="4077071"/>
            <a:ext cx="687210" cy="2196245"/>
          </a:xfrm>
          <a:prstGeom prst="roundRect">
            <a:avLst/>
          </a:prstGeom>
          <a:noFill/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de-DE" sz="9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 bwMode="auto">
          <a:xfrm>
            <a:off x="1112482" y="4077071"/>
            <a:ext cx="3961052" cy="2192513"/>
          </a:xfrm>
          <a:prstGeom prst="roundRect">
            <a:avLst/>
          </a:prstGeom>
          <a:noFill/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de-DE" sz="9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89" name="Freeform 71"/>
          <p:cNvSpPr>
            <a:spLocks noEditPoints="1"/>
          </p:cNvSpPr>
          <p:nvPr/>
        </p:nvSpPr>
        <p:spPr bwMode="auto">
          <a:xfrm>
            <a:off x="1223628" y="4795956"/>
            <a:ext cx="265610" cy="410282"/>
          </a:xfrm>
          <a:custGeom>
            <a:avLst/>
            <a:gdLst/>
            <a:ahLst/>
            <a:cxnLst>
              <a:cxn ang="0">
                <a:pos x="286" y="51"/>
              </a:cxn>
              <a:cxn ang="0">
                <a:pos x="286" y="333"/>
              </a:cxn>
              <a:cxn ang="0">
                <a:pos x="243" y="384"/>
              </a:cxn>
              <a:cxn ang="0">
                <a:pos x="43" y="384"/>
              </a:cxn>
              <a:cxn ang="0">
                <a:pos x="0" y="333"/>
              </a:cxn>
              <a:cxn ang="0">
                <a:pos x="0" y="91"/>
              </a:cxn>
              <a:cxn ang="0">
                <a:pos x="1" y="91"/>
              </a:cxn>
              <a:cxn ang="0">
                <a:pos x="1" y="51"/>
              </a:cxn>
              <a:cxn ang="0">
                <a:pos x="43" y="0"/>
              </a:cxn>
              <a:cxn ang="0">
                <a:pos x="104" y="0"/>
              </a:cxn>
              <a:cxn ang="0">
                <a:pos x="103" y="0"/>
              </a:cxn>
              <a:cxn ang="0">
                <a:pos x="243" y="0"/>
              </a:cxn>
              <a:cxn ang="0">
                <a:pos x="286" y="51"/>
              </a:cxn>
              <a:cxn ang="0">
                <a:pos x="286" y="303"/>
              </a:cxn>
              <a:cxn ang="0">
                <a:pos x="286" y="283"/>
              </a:cxn>
              <a:cxn ang="0">
                <a:pos x="0" y="283"/>
              </a:cxn>
              <a:cxn ang="0">
                <a:pos x="0" y="303"/>
              </a:cxn>
              <a:cxn ang="0">
                <a:pos x="286" y="303"/>
              </a:cxn>
              <a:cxn ang="0">
                <a:pos x="286" y="220"/>
              </a:cxn>
              <a:cxn ang="0">
                <a:pos x="286" y="200"/>
              </a:cxn>
              <a:cxn ang="0">
                <a:pos x="0" y="200"/>
              </a:cxn>
              <a:cxn ang="0">
                <a:pos x="0" y="220"/>
              </a:cxn>
              <a:cxn ang="0">
                <a:pos x="286" y="220"/>
              </a:cxn>
              <a:cxn ang="0">
                <a:pos x="286" y="137"/>
              </a:cxn>
              <a:cxn ang="0">
                <a:pos x="286" y="117"/>
              </a:cxn>
              <a:cxn ang="0">
                <a:pos x="0" y="117"/>
              </a:cxn>
              <a:cxn ang="0">
                <a:pos x="0" y="13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86" y="51"/>
                </a:moveTo>
                <a:cubicBezTo>
                  <a:pt x="286" y="333"/>
                  <a:pt x="286" y="333"/>
                  <a:pt x="286" y="333"/>
                </a:cubicBezTo>
                <a:cubicBezTo>
                  <a:pt x="286" y="361"/>
                  <a:pt x="266" y="384"/>
                  <a:pt x="243" y="384"/>
                </a:cubicBezTo>
                <a:cubicBezTo>
                  <a:pt x="43" y="384"/>
                  <a:pt x="43" y="384"/>
                  <a:pt x="43" y="384"/>
                </a:cubicBezTo>
                <a:cubicBezTo>
                  <a:pt x="20" y="384"/>
                  <a:pt x="0" y="361"/>
                  <a:pt x="0" y="333"/>
                </a:cubicBezTo>
                <a:cubicBezTo>
                  <a:pt x="0" y="91"/>
                  <a:pt x="0" y="91"/>
                  <a:pt x="0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23"/>
                  <a:pt x="20" y="0"/>
                  <a:pt x="4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66" y="0"/>
                  <a:pt x="286" y="23"/>
                  <a:pt x="286" y="51"/>
                </a:cubicBezTo>
                <a:close/>
                <a:moveTo>
                  <a:pt x="286" y="303"/>
                </a:moveTo>
                <a:cubicBezTo>
                  <a:pt x="286" y="283"/>
                  <a:pt x="286" y="283"/>
                  <a:pt x="286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3"/>
                  <a:pt x="0" y="303"/>
                  <a:pt x="0" y="30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286" y="200"/>
                  <a:pt x="286" y="200"/>
                  <a:pt x="286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20"/>
                  <a:pt x="0" y="220"/>
                  <a:pt x="0" y="22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286" y="117"/>
                  <a:pt x="286" y="117"/>
                  <a:pt x="286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37"/>
                  <a:pt x="0" y="137"/>
                  <a:pt x="0" y="13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Freeform 71"/>
          <p:cNvSpPr>
            <a:spLocks noEditPoints="1"/>
          </p:cNvSpPr>
          <p:nvPr/>
        </p:nvSpPr>
        <p:spPr bwMode="auto">
          <a:xfrm>
            <a:off x="1592068" y="5332202"/>
            <a:ext cx="265610" cy="410282"/>
          </a:xfrm>
          <a:custGeom>
            <a:avLst/>
            <a:gdLst/>
            <a:ahLst/>
            <a:cxnLst>
              <a:cxn ang="0">
                <a:pos x="286" y="51"/>
              </a:cxn>
              <a:cxn ang="0">
                <a:pos x="286" y="333"/>
              </a:cxn>
              <a:cxn ang="0">
                <a:pos x="243" y="384"/>
              </a:cxn>
              <a:cxn ang="0">
                <a:pos x="43" y="384"/>
              </a:cxn>
              <a:cxn ang="0">
                <a:pos x="0" y="333"/>
              </a:cxn>
              <a:cxn ang="0">
                <a:pos x="0" y="91"/>
              </a:cxn>
              <a:cxn ang="0">
                <a:pos x="1" y="91"/>
              </a:cxn>
              <a:cxn ang="0">
                <a:pos x="1" y="51"/>
              </a:cxn>
              <a:cxn ang="0">
                <a:pos x="43" y="0"/>
              </a:cxn>
              <a:cxn ang="0">
                <a:pos x="104" y="0"/>
              </a:cxn>
              <a:cxn ang="0">
                <a:pos x="103" y="0"/>
              </a:cxn>
              <a:cxn ang="0">
                <a:pos x="243" y="0"/>
              </a:cxn>
              <a:cxn ang="0">
                <a:pos x="286" y="51"/>
              </a:cxn>
              <a:cxn ang="0">
                <a:pos x="286" y="303"/>
              </a:cxn>
              <a:cxn ang="0">
                <a:pos x="286" y="283"/>
              </a:cxn>
              <a:cxn ang="0">
                <a:pos x="0" y="283"/>
              </a:cxn>
              <a:cxn ang="0">
                <a:pos x="0" y="303"/>
              </a:cxn>
              <a:cxn ang="0">
                <a:pos x="286" y="303"/>
              </a:cxn>
              <a:cxn ang="0">
                <a:pos x="286" y="220"/>
              </a:cxn>
              <a:cxn ang="0">
                <a:pos x="286" y="200"/>
              </a:cxn>
              <a:cxn ang="0">
                <a:pos x="0" y="200"/>
              </a:cxn>
              <a:cxn ang="0">
                <a:pos x="0" y="220"/>
              </a:cxn>
              <a:cxn ang="0">
                <a:pos x="286" y="220"/>
              </a:cxn>
              <a:cxn ang="0">
                <a:pos x="286" y="137"/>
              </a:cxn>
              <a:cxn ang="0">
                <a:pos x="286" y="117"/>
              </a:cxn>
              <a:cxn ang="0">
                <a:pos x="0" y="117"/>
              </a:cxn>
              <a:cxn ang="0">
                <a:pos x="0" y="13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86" y="51"/>
                </a:moveTo>
                <a:cubicBezTo>
                  <a:pt x="286" y="333"/>
                  <a:pt x="286" y="333"/>
                  <a:pt x="286" y="333"/>
                </a:cubicBezTo>
                <a:cubicBezTo>
                  <a:pt x="286" y="361"/>
                  <a:pt x="266" y="384"/>
                  <a:pt x="243" y="384"/>
                </a:cubicBezTo>
                <a:cubicBezTo>
                  <a:pt x="43" y="384"/>
                  <a:pt x="43" y="384"/>
                  <a:pt x="43" y="384"/>
                </a:cubicBezTo>
                <a:cubicBezTo>
                  <a:pt x="20" y="384"/>
                  <a:pt x="0" y="361"/>
                  <a:pt x="0" y="333"/>
                </a:cubicBezTo>
                <a:cubicBezTo>
                  <a:pt x="0" y="91"/>
                  <a:pt x="0" y="91"/>
                  <a:pt x="0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23"/>
                  <a:pt x="20" y="0"/>
                  <a:pt x="4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66" y="0"/>
                  <a:pt x="286" y="23"/>
                  <a:pt x="286" y="51"/>
                </a:cubicBezTo>
                <a:close/>
                <a:moveTo>
                  <a:pt x="286" y="303"/>
                </a:moveTo>
                <a:cubicBezTo>
                  <a:pt x="286" y="283"/>
                  <a:pt x="286" y="283"/>
                  <a:pt x="286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3"/>
                  <a:pt x="0" y="303"/>
                  <a:pt x="0" y="30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286" y="200"/>
                  <a:pt x="286" y="200"/>
                  <a:pt x="286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20"/>
                  <a:pt x="0" y="220"/>
                  <a:pt x="0" y="22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286" y="117"/>
                  <a:pt x="286" y="117"/>
                  <a:pt x="286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37"/>
                  <a:pt x="0" y="137"/>
                  <a:pt x="0" y="13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9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1" name="Straight Connector 90"/>
          <p:cNvCxnSpPr>
            <a:endCxn id="178" idx="0"/>
          </p:cNvCxnSpPr>
          <p:nvPr/>
        </p:nvCxnSpPr>
        <p:spPr>
          <a:xfrm>
            <a:off x="1489238" y="4958164"/>
            <a:ext cx="230645" cy="76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178" idx="0"/>
          </p:cNvCxnSpPr>
          <p:nvPr/>
        </p:nvCxnSpPr>
        <p:spPr>
          <a:xfrm flipH="1" flipV="1">
            <a:off x="1657590" y="4721859"/>
            <a:ext cx="62293" cy="3131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8" idx="0"/>
          </p:cNvCxnSpPr>
          <p:nvPr/>
        </p:nvCxnSpPr>
        <p:spPr>
          <a:xfrm flipV="1">
            <a:off x="1719883" y="4584038"/>
            <a:ext cx="320280" cy="4509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stCxn id="184" idx="0"/>
          </p:cNvCxnSpPr>
          <p:nvPr/>
        </p:nvCxnSpPr>
        <p:spPr>
          <a:xfrm flipH="1" flipV="1">
            <a:off x="3105270" y="4501893"/>
            <a:ext cx="76990" cy="2663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184" idx="0"/>
          </p:cNvCxnSpPr>
          <p:nvPr/>
        </p:nvCxnSpPr>
        <p:spPr>
          <a:xfrm>
            <a:off x="3182260" y="4768194"/>
            <a:ext cx="665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184" idx="0"/>
          </p:cNvCxnSpPr>
          <p:nvPr/>
        </p:nvCxnSpPr>
        <p:spPr>
          <a:xfrm flipV="1">
            <a:off x="3182260" y="4527344"/>
            <a:ext cx="374264" cy="2408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ounded Rectangle 96"/>
          <p:cNvSpPr/>
          <p:nvPr/>
        </p:nvSpPr>
        <p:spPr>
          <a:xfrm>
            <a:off x="4049998" y="4739285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4049998" y="4811293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627810" y="4446846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2116308" y="4458679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01" name="Rounded Rectangle 100"/>
          <p:cNvSpPr/>
          <p:nvPr/>
        </p:nvSpPr>
        <p:spPr>
          <a:xfrm>
            <a:off x="2116308" y="4530687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2116308" y="4392840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03" name="Freeform 62"/>
          <p:cNvSpPr>
            <a:spLocks noEditPoints="1"/>
          </p:cNvSpPr>
          <p:nvPr/>
        </p:nvSpPr>
        <p:spPr bwMode="auto">
          <a:xfrm>
            <a:off x="326310" y="4271175"/>
            <a:ext cx="339101" cy="406466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Freeform 62"/>
          <p:cNvSpPr>
            <a:spLocks noEditPoints="1"/>
          </p:cNvSpPr>
          <p:nvPr/>
        </p:nvSpPr>
        <p:spPr bwMode="auto">
          <a:xfrm>
            <a:off x="3983442" y="2386710"/>
            <a:ext cx="339101" cy="406466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Freeform 62"/>
          <p:cNvSpPr>
            <a:spLocks noEditPoints="1"/>
          </p:cNvSpPr>
          <p:nvPr/>
        </p:nvSpPr>
        <p:spPr bwMode="auto">
          <a:xfrm>
            <a:off x="3986224" y="1878449"/>
            <a:ext cx="339101" cy="406466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 bwMode="auto">
          <a:xfrm>
            <a:off x="3803422" y="1075406"/>
            <a:ext cx="687210" cy="1896046"/>
          </a:xfrm>
          <a:prstGeom prst="roundRect">
            <a:avLst/>
          </a:prstGeom>
          <a:noFill/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de-DE" sz="9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07" name="Freeform 62"/>
          <p:cNvSpPr>
            <a:spLocks noEditPoints="1"/>
          </p:cNvSpPr>
          <p:nvPr/>
        </p:nvSpPr>
        <p:spPr bwMode="auto">
          <a:xfrm>
            <a:off x="3986224" y="1362894"/>
            <a:ext cx="339101" cy="406466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Rounded Rectangle 107"/>
          <p:cNvSpPr/>
          <p:nvPr/>
        </p:nvSpPr>
        <p:spPr bwMode="auto">
          <a:xfrm>
            <a:off x="4811534" y="1075407"/>
            <a:ext cx="1800200" cy="1896045"/>
          </a:xfrm>
          <a:prstGeom prst="roundRect">
            <a:avLst/>
          </a:prstGeom>
          <a:noFill/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de-DE" sz="9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cxnSp>
        <p:nvCxnSpPr>
          <p:cNvPr id="109" name="Straight Connector 108"/>
          <p:cNvCxnSpPr>
            <a:stCxn id="212" idx="0"/>
            <a:endCxn id="119" idx="0"/>
          </p:cNvCxnSpPr>
          <p:nvPr/>
        </p:nvCxnSpPr>
        <p:spPr>
          <a:xfrm flipV="1">
            <a:off x="4996536" y="1860817"/>
            <a:ext cx="823811" cy="7254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stCxn id="119" idx="0"/>
            <a:endCxn id="211" idx="0"/>
          </p:cNvCxnSpPr>
          <p:nvPr/>
        </p:nvCxnSpPr>
        <p:spPr>
          <a:xfrm flipH="1" flipV="1">
            <a:off x="5179786" y="1641380"/>
            <a:ext cx="640561" cy="219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stCxn id="119" idx="0"/>
            <a:endCxn id="118" idx="0"/>
          </p:cNvCxnSpPr>
          <p:nvPr/>
        </p:nvCxnSpPr>
        <p:spPr>
          <a:xfrm>
            <a:off x="5820347" y="1860817"/>
            <a:ext cx="169390" cy="3524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>
            <a:stCxn id="212" idx="0"/>
            <a:endCxn id="118" idx="0"/>
          </p:cNvCxnSpPr>
          <p:nvPr/>
        </p:nvCxnSpPr>
        <p:spPr>
          <a:xfrm flipV="1">
            <a:off x="4996536" y="2213270"/>
            <a:ext cx="993201" cy="3730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211" idx="0"/>
          </p:cNvCxnSpPr>
          <p:nvPr/>
        </p:nvCxnSpPr>
        <p:spPr>
          <a:xfrm flipV="1">
            <a:off x="5179786" y="1412776"/>
            <a:ext cx="679090" cy="2286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>
            <a:endCxn id="122" idx="0"/>
          </p:cNvCxnSpPr>
          <p:nvPr/>
        </p:nvCxnSpPr>
        <p:spPr>
          <a:xfrm>
            <a:off x="5858876" y="1412776"/>
            <a:ext cx="519838" cy="1874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stCxn id="118" idx="0"/>
            <a:endCxn id="121" idx="0"/>
          </p:cNvCxnSpPr>
          <p:nvPr/>
        </p:nvCxnSpPr>
        <p:spPr>
          <a:xfrm flipV="1">
            <a:off x="5989737" y="1967565"/>
            <a:ext cx="348925" cy="2457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123" idx="0"/>
            <a:endCxn id="118" idx="0"/>
          </p:cNvCxnSpPr>
          <p:nvPr/>
        </p:nvCxnSpPr>
        <p:spPr>
          <a:xfrm flipH="1" flipV="1">
            <a:off x="5989737" y="2213270"/>
            <a:ext cx="331989" cy="3708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121" idx="0"/>
            <a:endCxn id="123" idx="0"/>
          </p:cNvCxnSpPr>
          <p:nvPr/>
        </p:nvCxnSpPr>
        <p:spPr>
          <a:xfrm flipH="1">
            <a:off x="6321726" y="1967565"/>
            <a:ext cx="16936" cy="616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AutoShape 79"/>
          <p:cNvSpPr>
            <a:spLocks/>
          </p:cNvSpPr>
          <p:nvPr/>
        </p:nvSpPr>
        <p:spPr bwMode="auto">
          <a:xfrm>
            <a:off x="5912747" y="2128761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19" name="AutoShape 79"/>
          <p:cNvSpPr>
            <a:spLocks/>
          </p:cNvSpPr>
          <p:nvPr/>
        </p:nvSpPr>
        <p:spPr bwMode="auto">
          <a:xfrm>
            <a:off x="5743357" y="1776308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20" name="AutoShape 79"/>
          <p:cNvSpPr>
            <a:spLocks/>
          </p:cNvSpPr>
          <p:nvPr/>
        </p:nvSpPr>
        <p:spPr bwMode="auto">
          <a:xfrm>
            <a:off x="5781886" y="1545628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21" name="AutoShape 79"/>
          <p:cNvSpPr>
            <a:spLocks/>
          </p:cNvSpPr>
          <p:nvPr/>
        </p:nvSpPr>
        <p:spPr bwMode="auto">
          <a:xfrm>
            <a:off x="6261672" y="1883056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22" name="AutoShape 79"/>
          <p:cNvSpPr>
            <a:spLocks/>
          </p:cNvSpPr>
          <p:nvPr/>
        </p:nvSpPr>
        <p:spPr bwMode="auto">
          <a:xfrm>
            <a:off x="6301724" y="1515696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23" name="AutoShape 79"/>
          <p:cNvSpPr>
            <a:spLocks/>
          </p:cNvSpPr>
          <p:nvPr/>
        </p:nvSpPr>
        <p:spPr bwMode="auto">
          <a:xfrm>
            <a:off x="6244736" y="2499596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124" name="Group 123"/>
          <p:cNvGrpSpPr/>
          <p:nvPr/>
        </p:nvGrpSpPr>
        <p:grpSpPr>
          <a:xfrm>
            <a:off x="7153868" y="1606302"/>
            <a:ext cx="730784" cy="822540"/>
            <a:chOff x="7223049" y="2584791"/>
            <a:chExt cx="1027015" cy="1155964"/>
          </a:xfrm>
        </p:grpSpPr>
        <p:sp>
          <p:nvSpPr>
            <p:cNvPr id="125" name="Freeform 71"/>
            <p:cNvSpPr>
              <a:spLocks noEditPoints="1"/>
            </p:cNvSpPr>
            <p:nvPr/>
          </p:nvSpPr>
          <p:spPr bwMode="auto">
            <a:xfrm>
              <a:off x="7886284" y="3190448"/>
              <a:ext cx="265610" cy="410282"/>
            </a:xfrm>
            <a:custGeom>
              <a:avLst/>
              <a:gdLst/>
              <a:ahLst/>
              <a:cxnLst>
                <a:cxn ang="0">
                  <a:pos x="286" y="51"/>
                </a:cxn>
                <a:cxn ang="0">
                  <a:pos x="286" y="333"/>
                </a:cxn>
                <a:cxn ang="0">
                  <a:pos x="243" y="384"/>
                </a:cxn>
                <a:cxn ang="0">
                  <a:pos x="43" y="384"/>
                </a:cxn>
                <a:cxn ang="0">
                  <a:pos x="0" y="333"/>
                </a:cxn>
                <a:cxn ang="0">
                  <a:pos x="0" y="91"/>
                </a:cxn>
                <a:cxn ang="0">
                  <a:pos x="1" y="91"/>
                </a:cxn>
                <a:cxn ang="0">
                  <a:pos x="1" y="51"/>
                </a:cxn>
                <a:cxn ang="0">
                  <a:pos x="43" y="0"/>
                </a:cxn>
                <a:cxn ang="0">
                  <a:pos x="104" y="0"/>
                </a:cxn>
                <a:cxn ang="0">
                  <a:pos x="103" y="0"/>
                </a:cxn>
                <a:cxn ang="0">
                  <a:pos x="243" y="0"/>
                </a:cxn>
                <a:cxn ang="0">
                  <a:pos x="286" y="51"/>
                </a:cxn>
                <a:cxn ang="0">
                  <a:pos x="286" y="303"/>
                </a:cxn>
                <a:cxn ang="0">
                  <a:pos x="286" y="283"/>
                </a:cxn>
                <a:cxn ang="0">
                  <a:pos x="0" y="283"/>
                </a:cxn>
                <a:cxn ang="0">
                  <a:pos x="0" y="303"/>
                </a:cxn>
                <a:cxn ang="0">
                  <a:pos x="286" y="303"/>
                </a:cxn>
                <a:cxn ang="0">
                  <a:pos x="286" y="220"/>
                </a:cxn>
                <a:cxn ang="0">
                  <a:pos x="286" y="20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286" y="220"/>
                </a:cxn>
                <a:cxn ang="0">
                  <a:pos x="286" y="137"/>
                </a:cxn>
                <a:cxn ang="0">
                  <a:pos x="286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86" y="137"/>
                </a:cxn>
              </a:cxnLst>
              <a:rect l="0" t="0" r="r" b="b"/>
              <a:pathLst>
                <a:path w="286" h="384">
                  <a:moveTo>
                    <a:pt x="286" y="51"/>
                  </a:moveTo>
                  <a:cubicBezTo>
                    <a:pt x="286" y="333"/>
                    <a:pt x="286" y="333"/>
                    <a:pt x="286" y="333"/>
                  </a:cubicBezTo>
                  <a:cubicBezTo>
                    <a:pt x="286" y="361"/>
                    <a:pt x="266" y="384"/>
                    <a:pt x="243" y="384"/>
                  </a:cubicBezTo>
                  <a:cubicBezTo>
                    <a:pt x="43" y="384"/>
                    <a:pt x="43" y="384"/>
                    <a:pt x="43" y="384"/>
                  </a:cubicBezTo>
                  <a:cubicBezTo>
                    <a:pt x="20" y="384"/>
                    <a:pt x="0" y="361"/>
                    <a:pt x="0" y="33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23"/>
                    <a:pt x="20" y="0"/>
                    <a:pt x="4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66" y="0"/>
                    <a:pt x="286" y="23"/>
                    <a:pt x="286" y="51"/>
                  </a:cubicBezTo>
                  <a:close/>
                  <a:moveTo>
                    <a:pt x="286" y="303"/>
                  </a:moveTo>
                  <a:cubicBezTo>
                    <a:pt x="286" y="283"/>
                    <a:pt x="286" y="283"/>
                    <a:pt x="286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286" y="303"/>
                    <a:pt x="286" y="303"/>
                    <a:pt x="286" y="303"/>
                  </a:cubicBezTo>
                  <a:close/>
                  <a:moveTo>
                    <a:pt x="286" y="220"/>
                  </a:moveTo>
                  <a:cubicBezTo>
                    <a:pt x="286" y="200"/>
                    <a:pt x="286" y="200"/>
                    <a:pt x="286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86" y="220"/>
                    <a:pt x="286" y="220"/>
                    <a:pt x="286" y="220"/>
                  </a:cubicBezTo>
                  <a:close/>
                  <a:moveTo>
                    <a:pt x="286" y="137"/>
                  </a:moveTo>
                  <a:cubicBezTo>
                    <a:pt x="286" y="117"/>
                    <a:pt x="286" y="117"/>
                    <a:pt x="2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86" y="137"/>
                    <a:pt x="286" y="137"/>
                    <a:pt x="286" y="137"/>
                  </a:cubicBezTo>
                  <a:close/>
                </a:path>
              </a:pathLst>
            </a:custGeom>
            <a:solidFill>
              <a:srgbClr val="6639B7"/>
            </a:solidFill>
            <a:ln w="9525">
              <a:noFill/>
              <a:round/>
              <a:headEnd/>
              <a:tailEnd/>
            </a:ln>
          </p:spPr>
          <p:txBody>
            <a:bodyPr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Textfeld 49"/>
            <p:cNvSpPr txBox="1"/>
            <p:nvPr/>
          </p:nvSpPr>
          <p:spPr bwMode="auto">
            <a:xfrm>
              <a:off x="7245086" y="2723722"/>
              <a:ext cx="966451" cy="43253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0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Processing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cloud</a:t>
              </a:r>
              <a:endParaRPr lang="de-DE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71"/>
            <p:cNvSpPr>
              <a:spLocks noEditPoints="1"/>
            </p:cNvSpPr>
            <p:nvPr/>
          </p:nvSpPr>
          <p:spPr bwMode="auto">
            <a:xfrm>
              <a:off x="7602467" y="3191673"/>
              <a:ext cx="266680" cy="410283"/>
            </a:xfrm>
            <a:custGeom>
              <a:avLst/>
              <a:gdLst/>
              <a:ahLst/>
              <a:cxnLst>
                <a:cxn ang="0">
                  <a:pos x="286" y="51"/>
                </a:cxn>
                <a:cxn ang="0">
                  <a:pos x="286" y="333"/>
                </a:cxn>
                <a:cxn ang="0">
                  <a:pos x="243" y="384"/>
                </a:cxn>
                <a:cxn ang="0">
                  <a:pos x="43" y="384"/>
                </a:cxn>
                <a:cxn ang="0">
                  <a:pos x="0" y="333"/>
                </a:cxn>
                <a:cxn ang="0">
                  <a:pos x="0" y="91"/>
                </a:cxn>
                <a:cxn ang="0">
                  <a:pos x="1" y="91"/>
                </a:cxn>
                <a:cxn ang="0">
                  <a:pos x="1" y="51"/>
                </a:cxn>
                <a:cxn ang="0">
                  <a:pos x="43" y="0"/>
                </a:cxn>
                <a:cxn ang="0">
                  <a:pos x="104" y="0"/>
                </a:cxn>
                <a:cxn ang="0">
                  <a:pos x="103" y="0"/>
                </a:cxn>
                <a:cxn ang="0">
                  <a:pos x="243" y="0"/>
                </a:cxn>
                <a:cxn ang="0">
                  <a:pos x="286" y="51"/>
                </a:cxn>
                <a:cxn ang="0">
                  <a:pos x="286" y="303"/>
                </a:cxn>
                <a:cxn ang="0">
                  <a:pos x="286" y="283"/>
                </a:cxn>
                <a:cxn ang="0">
                  <a:pos x="0" y="283"/>
                </a:cxn>
                <a:cxn ang="0">
                  <a:pos x="0" y="303"/>
                </a:cxn>
                <a:cxn ang="0">
                  <a:pos x="286" y="303"/>
                </a:cxn>
                <a:cxn ang="0">
                  <a:pos x="286" y="220"/>
                </a:cxn>
                <a:cxn ang="0">
                  <a:pos x="286" y="20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286" y="220"/>
                </a:cxn>
                <a:cxn ang="0">
                  <a:pos x="286" y="137"/>
                </a:cxn>
                <a:cxn ang="0">
                  <a:pos x="286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86" y="137"/>
                </a:cxn>
              </a:cxnLst>
              <a:rect l="0" t="0" r="r" b="b"/>
              <a:pathLst>
                <a:path w="286" h="384">
                  <a:moveTo>
                    <a:pt x="286" y="51"/>
                  </a:moveTo>
                  <a:cubicBezTo>
                    <a:pt x="286" y="333"/>
                    <a:pt x="286" y="333"/>
                    <a:pt x="286" y="333"/>
                  </a:cubicBezTo>
                  <a:cubicBezTo>
                    <a:pt x="286" y="361"/>
                    <a:pt x="266" y="384"/>
                    <a:pt x="243" y="384"/>
                  </a:cubicBezTo>
                  <a:cubicBezTo>
                    <a:pt x="43" y="384"/>
                    <a:pt x="43" y="384"/>
                    <a:pt x="43" y="384"/>
                  </a:cubicBezTo>
                  <a:cubicBezTo>
                    <a:pt x="20" y="384"/>
                    <a:pt x="0" y="361"/>
                    <a:pt x="0" y="33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23"/>
                    <a:pt x="20" y="0"/>
                    <a:pt x="4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66" y="0"/>
                    <a:pt x="286" y="23"/>
                    <a:pt x="286" y="51"/>
                  </a:cubicBezTo>
                  <a:close/>
                  <a:moveTo>
                    <a:pt x="286" y="303"/>
                  </a:moveTo>
                  <a:cubicBezTo>
                    <a:pt x="286" y="283"/>
                    <a:pt x="286" y="283"/>
                    <a:pt x="286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286" y="303"/>
                    <a:pt x="286" y="303"/>
                    <a:pt x="286" y="303"/>
                  </a:cubicBezTo>
                  <a:close/>
                  <a:moveTo>
                    <a:pt x="286" y="220"/>
                  </a:moveTo>
                  <a:cubicBezTo>
                    <a:pt x="286" y="200"/>
                    <a:pt x="286" y="200"/>
                    <a:pt x="286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86" y="220"/>
                    <a:pt x="286" y="220"/>
                    <a:pt x="286" y="220"/>
                  </a:cubicBezTo>
                  <a:close/>
                  <a:moveTo>
                    <a:pt x="286" y="137"/>
                  </a:moveTo>
                  <a:cubicBezTo>
                    <a:pt x="286" y="117"/>
                    <a:pt x="286" y="117"/>
                    <a:pt x="2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86" y="137"/>
                    <a:pt x="286" y="137"/>
                    <a:pt x="286" y="137"/>
                  </a:cubicBezTo>
                  <a:close/>
                </a:path>
              </a:pathLst>
            </a:custGeom>
            <a:solidFill>
              <a:srgbClr val="6639B7"/>
            </a:solidFill>
            <a:ln w="9525">
              <a:noFill/>
              <a:round/>
              <a:headEnd/>
              <a:tailEnd/>
            </a:ln>
          </p:spPr>
          <p:txBody>
            <a:bodyPr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Rounded Rectangle 127"/>
            <p:cNvSpPr/>
            <p:nvPr/>
          </p:nvSpPr>
          <p:spPr bwMode="auto">
            <a:xfrm>
              <a:off x="7223049" y="2584791"/>
              <a:ext cx="1027015" cy="1155964"/>
            </a:xfrm>
            <a:prstGeom prst="roundRect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de-DE" sz="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HGP創英角ｺﾞｼｯｸUB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29" name="Freeform 71"/>
            <p:cNvSpPr>
              <a:spLocks noEditPoints="1"/>
            </p:cNvSpPr>
            <p:nvPr/>
          </p:nvSpPr>
          <p:spPr bwMode="auto">
            <a:xfrm>
              <a:off x="7311959" y="3201406"/>
              <a:ext cx="265610" cy="410282"/>
            </a:xfrm>
            <a:custGeom>
              <a:avLst/>
              <a:gdLst/>
              <a:ahLst/>
              <a:cxnLst>
                <a:cxn ang="0">
                  <a:pos x="286" y="51"/>
                </a:cxn>
                <a:cxn ang="0">
                  <a:pos x="286" y="333"/>
                </a:cxn>
                <a:cxn ang="0">
                  <a:pos x="243" y="384"/>
                </a:cxn>
                <a:cxn ang="0">
                  <a:pos x="43" y="384"/>
                </a:cxn>
                <a:cxn ang="0">
                  <a:pos x="0" y="333"/>
                </a:cxn>
                <a:cxn ang="0">
                  <a:pos x="0" y="91"/>
                </a:cxn>
                <a:cxn ang="0">
                  <a:pos x="1" y="91"/>
                </a:cxn>
                <a:cxn ang="0">
                  <a:pos x="1" y="51"/>
                </a:cxn>
                <a:cxn ang="0">
                  <a:pos x="43" y="0"/>
                </a:cxn>
                <a:cxn ang="0">
                  <a:pos x="104" y="0"/>
                </a:cxn>
                <a:cxn ang="0">
                  <a:pos x="103" y="0"/>
                </a:cxn>
                <a:cxn ang="0">
                  <a:pos x="243" y="0"/>
                </a:cxn>
                <a:cxn ang="0">
                  <a:pos x="286" y="51"/>
                </a:cxn>
                <a:cxn ang="0">
                  <a:pos x="286" y="303"/>
                </a:cxn>
                <a:cxn ang="0">
                  <a:pos x="286" y="283"/>
                </a:cxn>
                <a:cxn ang="0">
                  <a:pos x="0" y="283"/>
                </a:cxn>
                <a:cxn ang="0">
                  <a:pos x="0" y="303"/>
                </a:cxn>
                <a:cxn ang="0">
                  <a:pos x="286" y="303"/>
                </a:cxn>
                <a:cxn ang="0">
                  <a:pos x="286" y="220"/>
                </a:cxn>
                <a:cxn ang="0">
                  <a:pos x="286" y="20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286" y="220"/>
                </a:cxn>
                <a:cxn ang="0">
                  <a:pos x="286" y="137"/>
                </a:cxn>
                <a:cxn ang="0">
                  <a:pos x="286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86" y="137"/>
                </a:cxn>
              </a:cxnLst>
              <a:rect l="0" t="0" r="r" b="b"/>
              <a:pathLst>
                <a:path w="286" h="384">
                  <a:moveTo>
                    <a:pt x="286" y="51"/>
                  </a:moveTo>
                  <a:cubicBezTo>
                    <a:pt x="286" y="333"/>
                    <a:pt x="286" y="333"/>
                    <a:pt x="286" y="333"/>
                  </a:cubicBezTo>
                  <a:cubicBezTo>
                    <a:pt x="286" y="361"/>
                    <a:pt x="266" y="384"/>
                    <a:pt x="243" y="384"/>
                  </a:cubicBezTo>
                  <a:cubicBezTo>
                    <a:pt x="43" y="384"/>
                    <a:pt x="43" y="384"/>
                    <a:pt x="43" y="384"/>
                  </a:cubicBezTo>
                  <a:cubicBezTo>
                    <a:pt x="20" y="384"/>
                    <a:pt x="0" y="361"/>
                    <a:pt x="0" y="33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23"/>
                    <a:pt x="20" y="0"/>
                    <a:pt x="4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66" y="0"/>
                    <a:pt x="286" y="23"/>
                    <a:pt x="286" y="51"/>
                  </a:cubicBezTo>
                  <a:close/>
                  <a:moveTo>
                    <a:pt x="286" y="303"/>
                  </a:moveTo>
                  <a:cubicBezTo>
                    <a:pt x="286" y="283"/>
                    <a:pt x="286" y="283"/>
                    <a:pt x="286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286" y="303"/>
                    <a:pt x="286" y="303"/>
                    <a:pt x="286" y="303"/>
                  </a:cubicBezTo>
                  <a:close/>
                  <a:moveTo>
                    <a:pt x="286" y="220"/>
                  </a:moveTo>
                  <a:cubicBezTo>
                    <a:pt x="286" y="200"/>
                    <a:pt x="286" y="200"/>
                    <a:pt x="286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86" y="220"/>
                    <a:pt x="286" y="220"/>
                    <a:pt x="286" y="220"/>
                  </a:cubicBezTo>
                  <a:close/>
                  <a:moveTo>
                    <a:pt x="286" y="137"/>
                  </a:moveTo>
                  <a:cubicBezTo>
                    <a:pt x="286" y="117"/>
                    <a:pt x="286" y="117"/>
                    <a:pt x="2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86" y="137"/>
                    <a:pt x="286" y="137"/>
                    <a:pt x="286" y="137"/>
                  </a:cubicBezTo>
                  <a:close/>
                </a:path>
              </a:pathLst>
            </a:custGeom>
            <a:solidFill>
              <a:srgbClr val="6639B7"/>
            </a:solidFill>
            <a:ln w="9525">
              <a:noFill/>
              <a:round/>
              <a:headEnd/>
              <a:tailEnd/>
            </a:ln>
          </p:spPr>
          <p:txBody>
            <a:bodyPr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30" name="Straight Connector 129"/>
          <p:cNvCxnSpPr/>
          <p:nvPr/>
        </p:nvCxnSpPr>
        <p:spPr>
          <a:xfrm>
            <a:off x="7906406" y="1695383"/>
            <a:ext cx="3779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7906406" y="2019419"/>
            <a:ext cx="3967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7906406" y="2343455"/>
            <a:ext cx="3967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Group 70"/>
          <p:cNvGrpSpPr/>
          <p:nvPr/>
        </p:nvGrpSpPr>
        <p:grpSpPr bwMode="auto">
          <a:xfrm>
            <a:off x="8260282" y="1508767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134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4" name="Group 70"/>
          <p:cNvGrpSpPr/>
          <p:nvPr/>
        </p:nvGrpSpPr>
        <p:grpSpPr bwMode="auto">
          <a:xfrm>
            <a:off x="8266446" y="1832803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5" name="Group 70"/>
          <p:cNvGrpSpPr/>
          <p:nvPr/>
        </p:nvGrpSpPr>
        <p:grpSpPr bwMode="auto">
          <a:xfrm>
            <a:off x="8266446" y="2192843"/>
            <a:ext cx="339162" cy="344011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156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66" name="Straight Arrow Connector 165"/>
          <p:cNvCxnSpPr/>
          <p:nvPr/>
        </p:nvCxnSpPr>
        <p:spPr>
          <a:xfrm>
            <a:off x="6611734" y="2032937"/>
            <a:ext cx="31717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/>
          <p:cNvCxnSpPr/>
          <p:nvPr/>
        </p:nvCxnSpPr>
        <p:spPr>
          <a:xfrm>
            <a:off x="4487498" y="2037043"/>
            <a:ext cx="31717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feld 49"/>
          <p:cNvSpPr txBox="1"/>
          <p:nvPr/>
        </p:nvSpPr>
        <p:spPr bwMode="auto">
          <a:xfrm>
            <a:off x="3973088" y="868070"/>
            <a:ext cx="349455" cy="18466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</a:t>
            </a:r>
            <a:endParaRPr lang="de-DE" sz="1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Textfeld 49"/>
          <p:cNvSpPr txBox="1"/>
          <p:nvPr/>
        </p:nvSpPr>
        <p:spPr bwMode="auto">
          <a:xfrm>
            <a:off x="5227949" y="868070"/>
            <a:ext cx="1049967" cy="18466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Backhaul (BH)</a:t>
            </a:r>
            <a:endParaRPr lang="de-DE" sz="1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Rounded Rectangle 169"/>
          <p:cNvSpPr/>
          <p:nvPr/>
        </p:nvSpPr>
        <p:spPr bwMode="auto">
          <a:xfrm>
            <a:off x="6952766" y="1075407"/>
            <a:ext cx="1831702" cy="1892411"/>
          </a:xfrm>
          <a:prstGeom prst="roundRect">
            <a:avLst/>
          </a:prstGeom>
          <a:noFill/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de-DE" sz="9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71" name="Textfeld 49"/>
          <p:cNvSpPr txBox="1"/>
          <p:nvPr/>
        </p:nvSpPr>
        <p:spPr bwMode="auto">
          <a:xfrm>
            <a:off x="7268778" y="872716"/>
            <a:ext cx="1078821" cy="18466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Fronthaul</a:t>
            </a:r>
            <a:r>
              <a:rPr lang="en-US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(BH)</a:t>
            </a:r>
            <a:endParaRPr lang="de-DE" sz="1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4251992" y="5121188"/>
            <a:ext cx="730784" cy="822540"/>
            <a:chOff x="7223049" y="2584791"/>
            <a:chExt cx="1027015" cy="1155964"/>
          </a:xfrm>
        </p:grpSpPr>
        <p:sp>
          <p:nvSpPr>
            <p:cNvPr id="173" name="Freeform 71"/>
            <p:cNvSpPr>
              <a:spLocks noEditPoints="1"/>
            </p:cNvSpPr>
            <p:nvPr/>
          </p:nvSpPr>
          <p:spPr bwMode="auto">
            <a:xfrm>
              <a:off x="7886284" y="3190448"/>
              <a:ext cx="265610" cy="410282"/>
            </a:xfrm>
            <a:custGeom>
              <a:avLst/>
              <a:gdLst/>
              <a:ahLst/>
              <a:cxnLst>
                <a:cxn ang="0">
                  <a:pos x="286" y="51"/>
                </a:cxn>
                <a:cxn ang="0">
                  <a:pos x="286" y="333"/>
                </a:cxn>
                <a:cxn ang="0">
                  <a:pos x="243" y="384"/>
                </a:cxn>
                <a:cxn ang="0">
                  <a:pos x="43" y="384"/>
                </a:cxn>
                <a:cxn ang="0">
                  <a:pos x="0" y="333"/>
                </a:cxn>
                <a:cxn ang="0">
                  <a:pos x="0" y="91"/>
                </a:cxn>
                <a:cxn ang="0">
                  <a:pos x="1" y="91"/>
                </a:cxn>
                <a:cxn ang="0">
                  <a:pos x="1" y="51"/>
                </a:cxn>
                <a:cxn ang="0">
                  <a:pos x="43" y="0"/>
                </a:cxn>
                <a:cxn ang="0">
                  <a:pos x="104" y="0"/>
                </a:cxn>
                <a:cxn ang="0">
                  <a:pos x="103" y="0"/>
                </a:cxn>
                <a:cxn ang="0">
                  <a:pos x="243" y="0"/>
                </a:cxn>
                <a:cxn ang="0">
                  <a:pos x="286" y="51"/>
                </a:cxn>
                <a:cxn ang="0">
                  <a:pos x="286" y="303"/>
                </a:cxn>
                <a:cxn ang="0">
                  <a:pos x="286" y="283"/>
                </a:cxn>
                <a:cxn ang="0">
                  <a:pos x="0" y="283"/>
                </a:cxn>
                <a:cxn ang="0">
                  <a:pos x="0" y="303"/>
                </a:cxn>
                <a:cxn ang="0">
                  <a:pos x="286" y="303"/>
                </a:cxn>
                <a:cxn ang="0">
                  <a:pos x="286" y="220"/>
                </a:cxn>
                <a:cxn ang="0">
                  <a:pos x="286" y="20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286" y="220"/>
                </a:cxn>
                <a:cxn ang="0">
                  <a:pos x="286" y="137"/>
                </a:cxn>
                <a:cxn ang="0">
                  <a:pos x="286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86" y="137"/>
                </a:cxn>
              </a:cxnLst>
              <a:rect l="0" t="0" r="r" b="b"/>
              <a:pathLst>
                <a:path w="286" h="384">
                  <a:moveTo>
                    <a:pt x="286" y="51"/>
                  </a:moveTo>
                  <a:cubicBezTo>
                    <a:pt x="286" y="333"/>
                    <a:pt x="286" y="333"/>
                    <a:pt x="286" y="333"/>
                  </a:cubicBezTo>
                  <a:cubicBezTo>
                    <a:pt x="286" y="361"/>
                    <a:pt x="266" y="384"/>
                    <a:pt x="243" y="384"/>
                  </a:cubicBezTo>
                  <a:cubicBezTo>
                    <a:pt x="43" y="384"/>
                    <a:pt x="43" y="384"/>
                    <a:pt x="43" y="384"/>
                  </a:cubicBezTo>
                  <a:cubicBezTo>
                    <a:pt x="20" y="384"/>
                    <a:pt x="0" y="361"/>
                    <a:pt x="0" y="33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23"/>
                    <a:pt x="20" y="0"/>
                    <a:pt x="4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66" y="0"/>
                    <a:pt x="286" y="23"/>
                    <a:pt x="286" y="51"/>
                  </a:cubicBezTo>
                  <a:close/>
                  <a:moveTo>
                    <a:pt x="286" y="303"/>
                  </a:moveTo>
                  <a:cubicBezTo>
                    <a:pt x="286" y="283"/>
                    <a:pt x="286" y="283"/>
                    <a:pt x="286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286" y="303"/>
                    <a:pt x="286" y="303"/>
                    <a:pt x="286" y="303"/>
                  </a:cubicBezTo>
                  <a:close/>
                  <a:moveTo>
                    <a:pt x="286" y="220"/>
                  </a:moveTo>
                  <a:cubicBezTo>
                    <a:pt x="286" y="200"/>
                    <a:pt x="286" y="200"/>
                    <a:pt x="286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86" y="220"/>
                    <a:pt x="286" y="220"/>
                    <a:pt x="286" y="220"/>
                  </a:cubicBezTo>
                  <a:close/>
                  <a:moveTo>
                    <a:pt x="286" y="137"/>
                  </a:moveTo>
                  <a:cubicBezTo>
                    <a:pt x="286" y="117"/>
                    <a:pt x="286" y="117"/>
                    <a:pt x="2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86" y="137"/>
                    <a:pt x="286" y="137"/>
                    <a:pt x="286" y="137"/>
                  </a:cubicBezTo>
                  <a:close/>
                </a:path>
              </a:pathLst>
            </a:custGeom>
            <a:solidFill>
              <a:srgbClr val="6639B7"/>
            </a:solidFill>
            <a:ln w="9525">
              <a:noFill/>
              <a:round/>
              <a:headEnd/>
              <a:tailEnd/>
            </a:ln>
          </p:spPr>
          <p:txBody>
            <a:bodyPr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Textfeld 49"/>
            <p:cNvSpPr txBox="1"/>
            <p:nvPr/>
          </p:nvSpPr>
          <p:spPr bwMode="auto">
            <a:xfrm>
              <a:off x="7245086" y="2723722"/>
              <a:ext cx="966451" cy="43253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0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Processing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cloud</a:t>
              </a:r>
              <a:endParaRPr lang="de-DE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Freeform 71"/>
            <p:cNvSpPr>
              <a:spLocks noEditPoints="1"/>
            </p:cNvSpPr>
            <p:nvPr/>
          </p:nvSpPr>
          <p:spPr bwMode="auto">
            <a:xfrm>
              <a:off x="7602467" y="3191673"/>
              <a:ext cx="266680" cy="410283"/>
            </a:xfrm>
            <a:custGeom>
              <a:avLst/>
              <a:gdLst/>
              <a:ahLst/>
              <a:cxnLst>
                <a:cxn ang="0">
                  <a:pos x="286" y="51"/>
                </a:cxn>
                <a:cxn ang="0">
                  <a:pos x="286" y="333"/>
                </a:cxn>
                <a:cxn ang="0">
                  <a:pos x="243" y="384"/>
                </a:cxn>
                <a:cxn ang="0">
                  <a:pos x="43" y="384"/>
                </a:cxn>
                <a:cxn ang="0">
                  <a:pos x="0" y="333"/>
                </a:cxn>
                <a:cxn ang="0">
                  <a:pos x="0" y="91"/>
                </a:cxn>
                <a:cxn ang="0">
                  <a:pos x="1" y="91"/>
                </a:cxn>
                <a:cxn ang="0">
                  <a:pos x="1" y="51"/>
                </a:cxn>
                <a:cxn ang="0">
                  <a:pos x="43" y="0"/>
                </a:cxn>
                <a:cxn ang="0">
                  <a:pos x="104" y="0"/>
                </a:cxn>
                <a:cxn ang="0">
                  <a:pos x="103" y="0"/>
                </a:cxn>
                <a:cxn ang="0">
                  <a:pos x="243" y="0"/>
                </a:cxn>
                <a:cxn ang="0">
                  <a:pos x="286" y="51"/>
                </a:cxn>
                <a:cxn ang="0">
                  <a:pos x="286" y="303"/>
                </a:cxn>
                <a:cxn ang="0">
                  <a:pos x="286" y="283"/>
                </a:cxn>
                <a:cxn ang="0">
                  <a:pos x="0" y="283"/>
                </a:cxn>
                <a:cxn ang="0">
                  <a:pos x="0" y="303"/>
                </a:cxn>
                <a:cxn ang="0">
                  <a:pos x="286" y="303"/>
                </a:cxn>
                <a:cxn ang="0">
                  <a:pos x="286" y="220"/>
                </a:cxn>
                <a:cxn ang="0">
                  <a:pos x="286" y="20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286" y="220"/>
                </a:cxn>
                <a:cxn ang="0">
                  <a:pos x="286" y="137"/>
                </a:cxn>
                <a:cxn ang="0">
                  <a:pos x="286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86" y="137"/>
                </a:cxn>
              </a:cxnLst>
              <a:rect l="0" t="0" r="r" b="b"/>
              <a:pathLst>
                <a:path w="286" h="384">
                  <a:moveTo>
                    <a:pt x="286" y="51"/>
                  </a:moveTo>
                  <a:cubicBezTo>
                    <a:pt x="286" y="333"/>
                    <a:pt x="286" y="333"/>
                    <a:pt x="286" y="333"/>
                  </a:cubicBezTo>
                  <a:cubicBezTo>
                    <a:pt x="286" y="361"/>
                    <a:pt x="266" y="384"/>
                    <a:pt x="243" y="384"/>
                  </a:cubicBezTo>
                  <a:cubicBezTo>
                    <a:pt x="43" y="384"/>
                    <a:pt x="43" y="384"/>
                    <a:pt x="43" y="384"/>
                  </a:cubicBezTo>
                  <a:cubicBezTo>
                    <a:pt x="20" y="384"/>
                    <a:pt x="0" y="361"/>
                    <a:pt x="0" y="33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23"/>
                    <a:pt x="20" y="0"/>
                    <a:pt x="4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66" y="0"/>
                    <a:pt x="286" y="23"/>
                    <a:pt x="286" y="51"/>
                  </a:cubicBezTo>
                  <a:close/>
                  <a:moveTo>
                    <a:pt x="286" y="303"/>
                  </a:moveTo>
                  <a:cubicBezTo>
                    <a:pt x="286" y="283"/>
                    <a:pt x="286" y="283"/>
                    <a:pt x="286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286" y="303"/>
                    <a:pt x="286" y="303"/>
                    <a:pt x="286" y="303"/>
                  </a:cubicBezTo>
                  <a:close/>
                  <a:moveTo>
                    <a:pt x="286" y="220"/>
                  </a:moveTo>
                  <a:cubicBezTo>
                    <a:pt x="286" y="200"/>
                    <a:pt x="286" y="200"/>
                    <a:pt x="286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86" y="220"/>
                    <a:pt x="286" y="220"/>
                    <a:pt x="286" y="220"/>
                  </a:cubicBezTo>
                  <a:close/>
                  <a:moveTo>
                    <a:pt x="286" y="137"/>
                  </a:moveTo>
                  <a:cubicBezTo>
                    <a:pt x="286" y="117"/>
                    <a:pt x="286" y="117"/>
                    <a:pt x="2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86" y="137"/>
                    <a:pt x="286" y="137"/>
                    <a:pt x="286" y="137"/>
                  </a:cubicBezTo>
                  <a:close/>
                </a:path>
              </a:pathLst>
            </a:custGeom>
            <a:solidFill>
              <a:srgbClr val="6639B7"/>
            </a:solidFill>
            <a:ln w="9525">
              <a:noFill/>
              <a:round/>
              <a:headEnd/>
              <a:tailEnd/>
            </a:ln>
          </p:spPr>
          <p:txBody>
            <a:bodyPr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Rounded Rectangle 175"/>
            <p:cNvSpPr/>
            <p:nvPr/>
          </p:nvSpPr>
          <p:spPr bwMode="auto">
            <a:xfrm>
              <a:off x="7223049" y="2584791"/>
              <a:ext cx="1027015" cy="1155964"/>
            </a:xfrm>
            <a:prstGeom prst="roundRect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de-DE" sz="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HGP創英角ｺﾞｼｯｸUB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77" name="Freeform 71"/>
            <p:cNvSpPr>
              <a:spLocks noEditPoints="1"/>
            </p:cNvSpPr>
            <p:nvPr/>
          </p:nvSpPr>
          <p:spPr bwMode="auto">
            <a:xfrm>
              <a:off x="7311959" y="3201406"/>
              <a:ext cx="265610" cy="410282"/>
            </a:xfrm>
            <a:custGeom>
              <a:avLst/>
              <a:gdLst/>
              <a:ahLst/>
              <a:cxnLst>
                <a:cxn ang="0">
                  <a:pos x="286" y="51"/>
                </a:cxn>
                <a:cxn ang="0">
                  <a:pos x="286" y="333"/>
                </a:cxn>
                <a:cxn ang="0">
                  <a:pos x="243" y="384"/>
                </a:cxn>
                <a:cxn ang="0">
                  <a:pos x="43" y="384"/>
                </a:cxn>
                <a:cxn ang="0">
                  <a:pos x="0" y="333"/>
                </a:cxn>
                <a:cxn ang="0">
                  <a:pos x="0" y="91"/>
                </a:cxn>
                <a:cxn ang="0">
                  <a:pos x="1" y="91"/>
                </a:cxn>
                <a:cxn ang="0">
                  <a:pos x="1" y="51"/>
                </a:cxn>
                <a:cxn ang="0">
                  <a:pos x="43" y="0"/>
                </a:cxn>
                <a:cxn ang="0">
                  <a:pos x="104" y="0"/>
                </a:cxn>
                <a:cxn ang="0">
                  <a:pos x="103" y="0"/>
                </a:cxn>
                <a:cxn ang="0">
                  <a:pos x="243" y="0"/>
                </a:cxn>
                <a:cxn ang="0">
                  <a:pos x="286" y="51"/>
                </a:cxn>
                <a:cxn ang="0">
                  <a:pos x="286" y="303"/>
                </a:cxn>
                <a:cxn ang="0">
                  <a:pos x="286" y="283"/>
                </a:cxn>
                <a:cxn ang="0">
                  <a:pos x="0" y="283"/>
                </a:cxn>
                <a:cxn ang="0">
                  <a:pos x="0" y="303"/>
                </a:cxn>
                <a:cxn ang="0">
                  <a:pos x="286" y="303"/>
                </a:cxn>
                <a:cxn ang="0">
                  <a:pos x="286" y="220"/>
                </a:cxn>
                <a:cxn ang="0">
                  <a:pos x="286" y="20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286" y="220"/>
                </a:cxn>
                <a:cxn ang="0">
                  <a:pos x="286" y="137"/>
                </a:cxn>
                <a:cxn ang="0">
                  <a:pos x="286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86" y="137"/>
                </a:cxn>
              </a:cxnLst>
              <a:rect l="0" t="0" r="r" b="b"/>
              <a:pathLst>
                <a:path w="286" h="384">
                  <a:moveTo>
                    <a:pt x="286" y="51"/>
                  </a:moveTo>
                  <a:cubicBezTo>
                    <a:pt x="286" y="333"/>
                    <a:pt x="286" y="333"/>
                    <a:pt x="286" y="333"/>
                  </a:cubicBezTo>
                  <a:cubicBezTo>
                    <a:pt x="286" y="361"/>
                    <a:pt x="266" y="384"/>
                    <a:pt x="243" y="384"/>
                  </a:cubicBezTo>
                  <a:cubicBezTo>
                    <a:pt x="43" y="384"/>
                    <a:pt x="43" y="384"/>
                    <a:pt x="43" y="384"/>
                  </a:cubicBezTo>
                  <a:cubicBezTo>
                    <a:pt x="20" y="384"/>
                    <a:pt x="0" y="361"/>
                    <a:pt x="0" y="33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23"/>
                    <a:pt x="20" y="0"/>
                    <a:pt x="4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66" y="0"/>
                    <a:pt x="286" y="23"/>
                    <a:pt x="286" y="51"/>
                  </a:cubicBezTo>
                  <a:close/>
                  <a:moveTo>
                    <a:pt x="286" y="303"/>
                  </a:moveTo>
                  <a:cubicBezTo>
                    <a:pt x="286" y="283"/>
                    <a:pt x="286" y="283"/>
                    <a:pt x="286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286" y="303"/>
                    <a:pt x="286" y="303"/>
                    <a:pt x="286" y="303"/>
                  </a:cubicBezTo>
                  <a:close/>
                  <a:moveTo>
                    <a:pt x="286" y="220"/>
                  </a:moveTo>
                  <a:cubicBezTo>
                    <a:pt x="286" y="200"/>
                    <a:pt x="286" y="200"/>
                    <a:pt x="286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86" y="220"/>
                    <a:pt x="286" y="220"/>
                    <a:pt x="286" y="220"/>
                  </a:cubicBezTo>
                  <a:close/>
                  <a:moveTo>
                    <a:pt x="286" y="137"/>
                  </a:moveTo>
                  <a:cubicBezTo>
                    <a:pt x="286" y="117"/>
                    <a:pt x="286" y="117"/>
                    <a:pt x="2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86" y="137"/>
                    <a:pt x="286" y="137"/>
                    <a:pt x="286" y="137"/>
                  </a:cubicBezTo>
                  <a:close/>
                </a:path>
              </a:pathLst>
            </a:custGeom>
            <a:solidFill>
              <a:srgbClr val="6639B7"/>
            </a:solidFill>
            <a:ln w="9525">
              <a:noFill/>
              <a:round/>
              <a:headEnd/>
              <a:tailEnd/>
            </a:ln>
          </p:spPr>
          <p:txBody>
            <a:bodyPr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8" name="AutoShape 79"/>
          <p:cNvSpPr>
            <a:spLocks/>
          </p:cNvSpPr>
          <p:nvPr/>
        </p:nvSpPr>
        <p:spPr bwMode="auto">
          <a:xfrm>
            <a:off x="1642893" y="4950463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79" name="AutoShape 79"/>
          <p:cNvSpPr>
            <a:spLocks/>
          </p:cNvSpPr>
          <p:nvPr/>
        </p:nvSpPr>
        <p:spPr bwMode="auto">
          <a:xfrm>
            <a:off x="2321983" y="4721859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0" name="AutoShape 79"/>
          <p:cNvSpPr>
            <a:spLocks/>
          </p:cNvSpPr>
          <p:nvPr/>
        </p:nvSpPr>
        <p:spPr bwMode="auto">
          <a:xfrm>
            <a:off x="2841821" y="4909288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181" name="Straight Connector 180"/>
          <p:cNvCxnSpPr>
            <a:stCxn id="189" idx="0"/>
            <a:endCxn id="188" idx="0"/>
          </p:cNvCxnSpPr>
          <p:nvPr/>
        </p:nvCxnSpPr>
        <p:spPr>
          <a:xfrm>
            <a:off x="2360444" y="5254409"/>
            <a:ext cx="169390" cy="3524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AutoShape 79"/>
          <p:cNvSpPr>
            <a:spLocks/>
          </p:cNvSpPr>
          <p:nvPr/>
        </p:nvSpPr>
        <p:spPr bwMode="auto">
          <a:xfrm>
            <a:off x="2784833" y="5893188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3" name="AutoShape 79"/>
          <p:cNvSpPr>
            <a:spLocks/>
          </p:cNvSpPr>
          <p:nvPr/>
        </p:nvSpPr>
        <p:spPr bwMode="auto">
          <a:xfrm>
            <a:off x="1459643" y="5895388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4" name="AutoShape 79"/>
          <p:cNvSpPr>
            <a:spLocks/>
          </p:cNvSpPr>
          <p:nvPr/>
        </p:nvSpPr>
        <p:spPr bwMode="auto">
          <a:xfrm>
            <a:off x="3105270" y="4683685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5" name="AutoShape 79"/>
          <p:cNvSpPr>
            <a:spLocks/>
          </p:cNvSpPr>
          <p:nvPr/>
        </p:nvSpPr>
        <p:spPr bwMode="auto">
          <a:xfrm>
            <a:off x="3418883" y="5139121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6" name="AutoShape 79"/>
          <p:cNvSpPr>
            <a:spLocks/>
          </p:cNvSpPr>
          <p:nvPr/>
        </p:nvSpPr>
        <p:spPr bwMode="auto">
          <a:xfrm>
            <a:off x="3178091" y="6057292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7" name="AutoShape 79"/>
          <p:cNvSpPr>
            <a:spLocks/>
          </p:cNvSpPr>
          <p:nvPr/>
        </p:nvSpPr>
        <p:spPr bwMode="auto">
          <a:xfrm>
            <a:off x="2801769" y="5276648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8" name="AutoShape 79"/>
          <p:cNvSpPr>
            <a:spLocks/>
          </p:cNvSpPr>
          <p:nvPr/>
        </p:nvSpPr>
        <p:spPr bwMode="auto">
          <a:xfrm>
            <a:off x="2452844" y="5522353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89" name="AutoShape 79"/>
          <p:cNvSpPr>
            <a:spLocks/>
          </p:cNvSpPr>
          <p:nvPr/>
        </p:nvSpPr>
        <p:spPr bwMode="auto">
          <a:xfrm>
            <a:off x="2283454" y="5169900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90" name="Rounded Rectangle 189"/>
          <p:cNvSpPr/>
          <p:nvPr/>
        </p:nvSpPr>
        <p:spPr>
          <a:xfrm>
            <a:off x="4456022" y="3448720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91" name="Rounded Rectangle 190"/>
          <p:cNvSpPr/>
          <p:nvPr/>
        </p:nvSpPr>
        <p:spPr>
          <a:xfrm>
            <a:off x="4456022" y="3508712"/>
            <a:ext cx="277856" cy="54006"/>
          </a:xfrm>
          <a:prstGeom prst="roundRect">
            <a:avLst/>
          </a:prstGeom>
          <a:solidFill>
            <a:srgbClr val="6639B7"/>
          </a:solidFill>
          <a:ln w="9525">
            <a:noFill/>
            <a:round/>
            <a:headEnd/>
            <a:tailEnd/>
          </a:ln>
        </p:spPr>
        <p:txBody>
          <a:bodyPr tIns="0" rIns="0" bIns="0"/>
          <a:lstStyle/>
          <a:p>
            <a:endParaRPr lang="de-DE" sz="900">
              <a:solidFill>
                <a:srgbClr val="000000"/>
              </a:solidFill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4744054" y="3383414"/>
            <a:ext cx="12442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Processing Units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3" name="Group 70"/>
          <p:cNvGrpSpPr/>
          <p:nvPr/>
        </p:nvGrpSpPr>
        <p:grpSpPr bwMode="auto">
          <a:xfrm>
            <a:off x="2789973" y="3356992"/>
            <a:ext cx="276071" cy="280018"/>
            <a:chOff x="2490789" y="3505183"/>
            <a:chExt cx="609601" cy="1051634"/>
          </a:xfrm>
          <a:solidFill>
            <a:schemeClr val="bg1">
              <a:lumMod val="50000"/>
            </a:schemeClr>
          </a:solidFill>
        </p:grpSpPr>
        <p:sp>
          <p:nvSpPr>
            <p:cNvPr id="194" name="Freeform 7"/>
            <p:cNvSpPr>
              <a:spLocks/>
            </p:cNvSpPr>
            <p:nvPr/>
          </p:nvSpPr>
          <p:spPr bwMode="auto">
            <a:xfrm>
              <a:off x="2593978" y="3595672"/>
              <a:ext cx="58738" cy="139699"/>
            </a:xfrm>
            <a:custGeom>
              <a:avLst/>
              <a:gdLst/>
              <a:ahLst/>
              <a:cxnLst>
                <a:cxn ang="0">
                  <a:pos x="50" y="149"/>
                </a:cxn>
                <a:cxn ang="0">
                  <a:pos x="43" y="147"/>
                </a:cxn>
                <a:cxn ang="0">
                  <a:pos x="38" y="4"/>
                </a:cxn>
                <a:cxn ang="0">
                  <a:pos x="52" y="4"/>
                </a:cxn>
                <a:cxn ang="0">
                  <a:pos x="53" y="18"/>
                </a:cxn>
                <a:cxn ang="0">
                  <a:pos x="57" y="132"/>
                </a:cxn>
                <a:cxn ang="0">
                  <a:pos x="57" y="146"/>
                </a:cxn>
                <a:cxn ang="0">
                  <a:pos x="50" y="149"/>
                </a:cxn>
              </a:cxnLst>
              <a:rect l="0" t="0" r="r" b="b"/>
              <a:pathLst>
                <a:path w="61" h="149">
                  <a:moveTo>
                    <a:pt x="50" y="149"/>
                  </a:moveTo>
                  <a:cubicBezTo>
                    <a:pt x="48" y="149"/>
                    <a:pt x="45" y="149"/>
                    <a:pt x="43" y="147"/>
                  </a:cubicBezTo>
                  <a:cubicBezTo>
                    <a:pt x="3" y="108"/>
                    <a:pt x="0" y="44"/>
                    <a:pt x="38" y="4"/>
                  </a:cubicBezTo>
                  <a:cubicBezTo>
                    <a:pt x="42" y="0"/>
                    <a:pt x="48" y="0"/>
                    <a:pt x="52" y="4"/>
                  </a:cubicBezTo>
                  <a:cubicBezTo>
                    <a:pt x="56" y="8"/>
                    <a:pt x="56" y="14"/>
                    <a:pt x="53" y="18"/>
                  </a:cubicBezTo>
                  <a:cubicBezTo>
                    <a:pt x="22" y="50"/>
                    <a:pt x="24" y="101"/>
                    <a:pt x="57" y="132"/>
                  </a:cubicBezTo>
                  <a:cubicBezTo>
                    <a:pt x="61" y="136"/>
                    <a:pt x="61" y="142"/>
                    <a:pt x="57" y="146"/>
                  </a:cubicBezTo>
                  <a:cubicBezTo>
                    <a:pt x="55" y="148"/>
                    <a:pt x="53" y="149"/>
                    <a:pt x="50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reeform 8"/>
            <p:cNvSpPr>
              <a:spLocks/>
            </p:cNvSpPr>
            <p:nvPr/>
          </p:nvSpPr>
          <p:spPr bwMode="auto">
            <a:xfrm>
              <a:off x="2543178" y="3548047"/>
              <a:ext cx="87313" cy="239712"/>
            </a:xfrm>
            <a:custGeom>
              <a:avLst/>
              <a:gdLst/>
              <a:ahLst/>
              <a:cxnLst>
                <a:cxn ang="0">
                  <a:pos x="81" y="255"/>
                </a:cxn>
                <a:cxn ang="0">
                  <a:pos x="74" y="252"/>
                </a:cxn>
                <a:cxn ang="0">
                  <a:pos x="66" y="4"/>
                </a:cxn>
                <a:cxn ang="0">
                  <a:pos x="80" y="4"/>
                </a:cxn>
                <a:cxn ang="0">
                  <a:pos x="80" y="18"/>
                </a:cxn>
                <a:cxn ang="0">
                  <a:pos x="88" y="237"/>
                </a:cxn>
                <a:cxn ang="0">
                  <a:pos x="89" y="251"/>
                </a:cxn>
                <a:cxn ang="0">
                  <a:pos x="81" y="255"/>
                </a:cxn>
              </a:cxnLst>
              <a:rect l="0" t="0" r="r" b="b"/>
              <a:pathLst>
                <a:path w="92" h="255">
                  <a:moveTo>
                    <a:pt x="81" y="255"/>
                  </a:moveTo>
                  <a:cubicBezTo>
                    <a:pt x="79" y="255"/>
                    <a:pt x="76" y="254"/>
                    <a:pt x="74" y="252"/>
                  </a:cubicBezTo>
                  <a:cubicBezTo>
                    <a:pt x="4" y="184"/>
                    <a:pt x="0" y="73"/>
                    <a:pt x="66" y="4"/>
                  </a:cubicBezTo>
                  <a:cubicBezTo>
                    <a:pt x="69" y="0"/>
                    <a:pt x="76" y="0"/>
                    <a:pt x="80" y="4"/>
                  </a:cubicBezTo>
                  <a:cubicBezTo>
                    <a:pt x="84" y="7"/>
                    <a:pt x="84" y="14"/>
                    <a:pt x="80" y="18"/>
                  </a:cubicBezTo>
                  <a:cubicBezTo>
                    <a:pt x="22" y="79"/>
                    <a:pt x="25" y="177"/>
                    <a:pt x="88" y="237"/>
                  </a:cubicBezTo>
                  <a:cubicBezTo>
                    <a:pt x="92" y="241"/>
                    <a:pt x="92" y="247"/>
                    <a:pt x="89" y="251"/>
                  </a:cubicBezTo>
                  <a:cubicBezTo>
                    <a:pt x="87" y="253"/>
                    <a:pt x="84" y="255"/>
                    <a:pt x="8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Freeform 9"/>
            <p:cNvSpPr>
              <a:spLocks/>
            </p:cNvSpPr>
            <p:nvPr/>
          </p:nvSpPr>
          <p:spPr bwMode="auto">
            <a:xfrm>
              <a:off x="2490789" y="3505183"/>
              <a:ext cx="111125" cy="323848"/>
            </a:xfrm>
            <a:custGeom>
              <a:avLst/>
              <a:gdLst/>
              <a:ahLst/>
              <a:cxnLst>
                <a:cxn ang="0">
                  <a:pos x="108" y="344"/>
                </a:cxn>
                <a:cxn ang="0">
                  <a:pos x="101" y="341"/>
                </a:cxn>
                <a:cxn ang="0">
                  <a:pos x="89" y="4"/>
                </a:cxn>
                <a:cxn ang="0">
                  <a:pos x="103" y="4"/>
                </a:cxn>
                <a:cxn ang="0">
                  <a:pos x="104" y="18"/>
                </a:cxn>
                <a:cxn ang="0">
                  <a:pos x="115" y="327"/>
                </a:cxn>
                <a:cxn ang="0">
                  <a:pos x="116" y="341"/>
                </a:cxn>
                <a:cxn ang="0">
                  <a:pos x="108" y="344"/>
                </a:cxn>
              </a:cxnLst>
              <a:rect l="0" t="0" r="r" b="b"/>
              <a:pathLst>
                <a:path w="119" h="344">
                  <a:moveTo>
                    <a:pt x="108" y="344"/>
                  </a:moveTo>
                  <a:cubicBezTo>
                    <a:pt x="106" y="344"/>
                    <a:pt x="103" y="343"/>
                    <a:pt x="101" y="341"/>
                  </a:cubicBezTo>
                  <a:cubicBezTo>
                    <a:pt x="5" y="249"/>
                    <a:pt x="0" y="98"/>
                    <a:pt x="89" y="4"/>
                  </a:cubicBezTo>
                  <a:cubicBezTo>
                    <a:pt x="93" y="0"/>
                    <a:pt x="99" y="0"/>
                    <a:pt x="103" y="4"/>
                  </a:cubicBezTo>
                  <a:cubicBezTo>
                    <a:pt x="107" y="8"/>
                    <a:pt x="108" y="14"/>
                    <a:pt x="104" y="18"/>
                  </a:cubicBezTo>
                  <a:cubicBezTo>
                    <a:pt x="22" y="104"/>
                    <a:pt x="27" y="243"/>
                    <a:pt x="115" y="327"/>
                  </a:cubicBezTo>
                  <a:cubicBezTo>
                    <a:pt x="119" y="331"/>
                    <a:pt x="119" y="337"/>
                    <a:pt x="116" y="341"/>
                  </a:cubicBezTo>
                  <a:cubicBezTo>
                    <a:pt x="114" y="343"/>
                    <a:pt x="111" y="344"/>
                    <a:pt x="108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10"/>
            <p:cNvSpPr>
              <a:spLocks/>
            </p:cNvSpPr>
            <p:nvPr/>
          </p:nvSpPr>
          <p:spPr bwMode="auto">
            <a:xfrm>
              <a:off x="2960691" y="3595671"/>
              <a:ext cx="57150" cy="139699"/>
            </a:xfrm>
            <a:custGeom>
              <a:avLst/>
              <a:gdLst/>
              <a:ahLst/>
              <a:cxnLst>
                <a:cxn ang="0">
                  <a:pos x="11" y="149"/>
                </a:cxn>
                <a:cxn ang="0">
                  <a:pos x="4" y="146"/>
                </a:cxn>
                <a:cxn ang="0">
                  <a:pos x="4" y="132"/>
                </a:cxn>
                <a:cxn ang="0">
                  <a:pos x="9" y="18"/>
                </a:cxn>
                <a:cxn ang="0">
                  <a:pos x="9" y="4"/>
                </a:cxn>
                <a:cxn ang="0">
                  <a:pos x="23" y="4"/>
                </a:cxn>
                <a:cxn ang="0">
                  <a:pos x="18" y="147"/>
                </a:cxn>
                <a:cxn ang="0">
                  <a:pos x="11" y="149"/>
                </a:cxn>
              </a:cxnLst>
              <a:rect l="0" t="0" r="r" b="b"/>
              <a:pathLst>
                <a:path w="61" h="149">
                  <a:moveTo>
                    <a:pt x="11" y="149"/>
                  </a:moveTo>
                  <a:cubicBezTo>
                    <a:pt x="9" y="149"/>
                    <a:pt x="6" y="148"/>
                    <a:pt x="4" y="146"/>
                  </a:cubicBezTo>
                  <a:cubicBezTo>
                    <a:pt x="0" y="142"/>
                    <a:pt x="0" y="136"/>
                    <a:pt x="4" y="132"/>
                  </a:cubicBezTo>
                  <a:cubicBezTo>
                    <a:pt x="37" y="101"/>
                    <a:pt x="39" y="50"/>
                    <a:pt x="9" y="18"/>
                  </a:cubicBezTo>
                  <a:cubicBezTo>
                    <a:pt x="5" y="14"/>
                    <a:pt x="5" y="8"/>
                    <a:pt x="9" y="4"/>
                  </a:cubicBezTo>
                  <a:cubicBezTo>
                    <a:pt x="13" y="0"/>
                    <a:pt x="19" y="0"/>
                    <a:pt x="23" y="4"/>
                  </a:cubicBezTo>
                  <a:cubicBezTo>
                    <a:pt x="61" y="44"/>
                    <a:pt x="59" y="108"/>
                    <a:pt x="18" y="147"/>
                  </a:cubicBezTo>
                  <a:cubicBezTo>
                    <a:pt x="16" y="149"/>
                    <a:pt x="14" y="149"/>
                    <a:pt x="11" y="1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11"/>
            <p:cNvSpPr>
              <a:spLocks/>
            </p:cNvSpPr>
            <p:nvPr/>
          </p:nvSpPr>
          <p:spPr bwMode="auto">
            <a:xfrm>
              <a:off x="2982916" y="3548046"/>
              <a:ext cx="87313" cy="239712"/>
            </a:xfrm>
            <a:custGeom>
              <a:avLst/>
              <a:gdLst/>
              <a:ahLst/>
              <a:cxnLst>
                <a:cxn ang="0">
                  <a:pos x="11" y="255"/>
                </a:cxn>
                <a:cxn ang="0">
                  <a:pos x="4" y="251"/>
                </a:cxn>
                <a:cxn ang="0">
                  <a:pos x="4" y="237"/>
                </a:cxn>
                <a:cxn ang="0">
                  <a:pos x="12" y="18"/>
                </a:cxn>
                <a:cxn ang="0">
                  <a:pos x="13" y="4"/>
                </a:cxn>
                <a:cxn ang="0">
                  <a:pos x="27" y="4"/>
                </a:cxn>
                <a:cxn ang="0">
                  <a:pos x="18" y="252"/>
                </a:cxn>
                <a:cxn ang="0">
                  <a:pos x="11" y="255"/>
                </a:cxn>
              </a:cxnLst>
              <a:rect l="0" t="0" r="r" b="b"/>
              <a:pathLst>
                <a:path w="93" h="255">
                  <a:moveTo>
                    <a:pt x="11" y="255"/>
                  </a:moveTo>
                  <a:cubicBezTo>
                    <a:pt x="8" y="255"/>
                    <a:pt x="6" y="253"/>
                    <a:pt x="4" y="251"/>
                  </a:cubicBezTo>
                  <a:cubicBezTo>
                    <a:pt x="0" y="247"/>
                    <a:pt x="0" y="241"/>
                    <a:pt x="4" y="237"/>
                  </a:cubicBezTo>
                  <a:cubicBezTo>
                    <a:pt x="67" y="177"/>
                    <a:pt x="71" y="79"/>
                    <a:pt x="12" y="18"/>
                  </a:cubicBezTo>
                  <a:cubicBezTo>
                    <a:pt x="9" y="14"/>
                    <a:pt x="9" y="7"/>
                    <a:pt x="13" y="4"/>
                  </a:cubicBezTo>
                  <a:cubicBezTo>
                    <a:pt x="17" y="0"/>
                    <a:pt x="23" y="0"/>
                    <a:pt x="27" y="4"/>
                  </a:cubicBezTo>
                  <a:cubicBezTo>
                    <a:pt x="93" y="73"/>
                    <a:pt x="89" y="184"/>
                    <a:pt x="18" y="252"/>
                  </a:cubicBezTo>
                  <a:cubicBezTo>
                    <a:pt x="16" y="254"/>
                    <a:pt x="14" y="255"/>
                    <a:pt x="11" y="25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12"/>
            <p:cNvSpPr>
              <a:spLocks/>
            </p:cNvSpPr>
            <p:nvPr/>
          </p:nvSpPr>
          <p:spPr bwMode="auto">
            <a:xfrm>
              <a:off x="3009902" y="3505184"/>
              <a:ext cx="90488" cy="323849"/>
            </a:xfrm>
            <a:custGeom>
              <a:avLst/>
              <a:gdLst/>
              <a:ahLst/>
              <a:cxnLst>
                <a:cxn ang="0">
                  <a:pos x="11" y="344"/>
                </a:cxn>
                <a:cxn ang="0">
                  <a:pos x="4" y="341"/>
                </a:cxn>
                <a:cxn ang="0">
                  <a:pos x="4" y="327"/>
                </a:cxn>
                <a:cxn ang="0">
                  <a:pos x="74" y="173"/>
                </a:cxn>
                <a:cxn ang="0">
                  <a:pos x="16" y="18"/>
                </a:cxn>
                <a:cxn ang="0">
                  <a:pos x="16" y="4"/>
                </a:cxn>
                <a:cxn ang="0">
                  <a:pos x="30" y="4"/>
                </a:cxn>
                <a:cxn ang="0">
                  <a:pos x="94" y="174"/>
                </a:cxn>
                <a:cxn ang="0">
                  <a:pos x="18" y="341"/>
                </a:cxn>
                <a:cxn ang="0">
                  <a:pos x="11" y="344"/>
                </a:cxn>
              </a:cxnLst>
              <a:rect l="0" t="0" r="r" b="b"/>
              <a:pathLst>
                <a:path w="96" h="344">
                  <a:moveTo>
                    <a:pt x="11" y="344"/>
                  </a:moveTo>
                  <a:cubicBezTo>
                    <a:pt x="8" y="344"/>
                    <a:pt x="6" y="343"/>
                    <a:pt x="4" y="341"/>
                  </a:cubicBezTo>
                  <a:cubicBezTo>
                    <a:pt x="0" y="337"/>
                    <a:pt x="0" y="331"/>
                    <a:pt x="4" y="327"/>
                  </a:cubicBezTo>
                  <a:cubicBezTo>
                    <a:pt x="47" y="286"/>
                    <a:pt x="72" y="231"/>
                    <a:pt x="74" y="173"/>
                  </a:cubicBezTo>
                  <a:cubicBezTo>
                    <a:pt x="76" y="115"/>
                    <a:pt x="55" y="60"/>
                    <a:pt x="16" y="18"/>
                  </a:cubicBezTo>
                  <a:cubicBezTo>
                    <a:pt x="12" y="14"/>
                    <a:pt x="12" y="8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74" y="50"/>
                    <a:pt x="96" y="110"/>
                    <a:pt x="94" y="174"/>
                  </a:cubicBezTo>
                  <a:cubicBezTo>
                    <a:pt x="92" y="237"/>
                    <a:pt x="65" y="297"/>
                    <a:pt x="18" y="341"/>
                  </a:cubicBezTo>
                  <a:cubicBezTo>
                    <a:pt x="16" y="343"/>
                    <a:pt x="14" y="344"/>
                    <a:pt x="11" y="3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13"/>
            <p:cNvSpPr>
              <a:spLocks noEditPoints="1"/>
            </p:cNvSpPr>
            <p:nvPr/>
          </p:nvSpPr>
          <p:spPr bwMode="auto">
            <a:xfrm>
              <a:off x="2674940" y="3697983"/>
              <a:ext cx="257175" cy="858834"/>
            </a:xfrm>
            <a:custGeom>
              <a:avLst/>
              <a:gdLst/>
              <a:ahLst/>
              <a:cxnLst>
                <a:cxn ang="0">
                  <a:pos x="243" y="108"/>
                </a:cxn>
                <a:cxn ang="0">
                  <a:pos x="137" y="0"/>
                </a:cxn>
                <a:cxn ang="0">
                  <a:pos x="30" y="108"/>
                </a:cxn>
                <a:cxn ang="0">
                  <a:pos x="0" y="902"/>
                </a:cxn>
                <a:cxn ang="0">
                  <a:pos x="10" y="913"/>
                </a:cxn>
                <a:cxn ang="0">
                  <a:pos x="22" y="875"/>
                </a:cxn>
                <a:cxn ang="0">
                  <a:pos x="136" y="788"/>
                </a:cxn>
                <a:cxn ang="0">
                  <a:pos x="250" y="874"/>
                </a:cxn>
                <a:cxn ang="0">
                  <a:pos x="263" y="913"/>
                </a:cxn>
                <a:cxn ang="0">
                  <a:pos x="273" y="902"/>
                </a:cxn>
                <a:cxn ang="0">
                  <a:pos x="233" y="672"/>
                </a:cxn>
                <a:cxn ang="0">
                  <a:pos x="219" y="513"/>
                </a:cxn>
                <a:cxn ang="0">
                  <a:pos x="136" y="170"/>
                </a:cxn>
                <a:cxn ang="0">
                  <a:pos x="179" y="108"/>
                </a:cxn>
                <a:cxn ang="0">
                  <a:pos x="186" y="132"/>
                </a:cxn>
                <a:cxn ang="0">
                  <a:pos x="148" y="189"/>
                </a:cxn>
                <a:cxn ang="0">
                  <a:pos x="124" y="188"/>
                </a:cxn>
                <a:cxn ang="0">
                  <a:pos x="86" y="130"/>
                </a:cxn>
                <a:cxn ang="0">
                  <a:pos x="136" y="207"/>
                </a:cxn>
                <a:cxn ang="0">
                  <a:pos x="82" y="286"/>
                </a:cxn>
                <a:cxn ang="0">
                  <a:pos x="183" y="306"/>
                </a:cxn>
                <a:cxn ang="0">
                  <a:pos x="101" y="306"/>
                </a:cxn>
                <a:cxn ang="0">
                  <a:pos x="209" y="476"/>
                </a:cxn>
                <a:cxn ang="0">
                  <a:pos x="141" y="389"/>
                </a:cxn>
                <a:cxn ang="0">
                  <a:pos x="207" y="496"/>
                </a:cxn>
                <a:cxn ang="0">
                  <a:pos x="68" y="496"/>
                </a:cxn>
                <a:cxn ang="0">
                  <a:pos x="139" y="601"/>
                </a:cxn>
                <a:cxn ang="0">
                  <a:pos x="55" y="692"/>
                </a:cxn>
                <a:cxn ang="0">
                  <a:pos x="214" y="450"/>
                </a:cxn>
                <a:cxn ang="0">
                  <a:pos x="202" y="314"/>
                </a:cxn>
                <a:cxn ang="0">
                  <a:pos x="59" y="88"/>
                </a:cxn>
                <a:cxn ang="0">
                  <a:pos x="214" y="88"/>
                </a:cxn>
                <a:cxn ang="0">
                  <a:pos x="71" y="306"/>
                </a:cxn>
                <a:cxn ang="0">
                  <a:pos x="128" y="373"/>
                </a:cxn>
                <a:cxn ang="0">
                  <a:pos x="71" y="306"/>
                </a:cxn>
                <a:cxn ang="0">
                  <a:pos x="125" y="586"/>
                </a:cxn>
                <a:cxn ang="0">
                  <a:pos x="54" y="510"/>
                </a:cxn>
                <a:cxn ang="0">
                  <a:pos x="36" y="712"/>
                </a:cxn>
                <a:cxn ang="0">
                  <a:pos x="25" y="849"/>
                </a:cxn>
                <a:cxn ang="0">
                  <a:pos x="69" y="712"/>
                </a:cxn>
                <a:cxn ang="0">
                  <a:pos x="136" y="763"/>
                </a:cxn>
                <a:cxn ang="0">
                  <a:pos x="236" y="712"/>
                </a:cxn>
                <a:cxn ang="0">
                  <a:pos x="248" y="849"/>
                </a:cxn>
              </a:cxnLst>
              <a:rect l="0" t="0" r="r" b="b"/>
              <a:pathLst>
                <a:path w="273" h="913">
                  <a:moveTo>
                    <a:pt x="204" y="108"/>
                  </a:moveTo>
                  <a:cubicBezTo>
                    <a:pt x="243" y="108"/>
                    <a:pt x="243" y="108"/>
                    <a:pt x="243" y="10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907"/>
                    <a:pt x="4" y="912"/>
                    <a:pt x="9" y="912"/>
                  </a:cubicBezTo>
                  <a:cubicBezTo>
                    <a:pt x="9" y="912"/>
                    <a:pt x="10" y="913"/>
                    <a:pt x="10" y="913"/>
                  </a:cubicBezTo>
                  <a:cubicBezTo>
                    <a:pt x="15" y="913"/>
                    <a:pt x="19" y="909"/>
                    <a:pt x="20" y="903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22" y="875"/>
                    <a:pt x="22" y="875"/>
                    <a:pt x="22" y="875"/>
                  </a:cubicBezTo>
                  <a:cubicBezTo>
                    <a:pt x="136" y="788"/>
                    <a:pt x="136" y="788"/>
                    <a:pt x="136" y="788"/>
                  </a:cubicBezTo>
                  <a:cubicBezTo>
                    <a:pt x="250" y="875"/>
                    <a:pt x="250" y="875"/>
                    <a:pt x="250" y="875"/>
                  </a:cubicBezTo>
                  <a:cubicBezTo>
                    <a:pt x="250" y="874"/>
                    <a:pt x="250" y="874"/>
                    <a:pt x="250" y="874"/>
                  </a:cubicBezTo>
                  <a:cubicBezTo>
                    <a:pt x="253" y="903"/>
                    <a:pt x="253" y="903"/>
                    <a:pt x="253" y="903"/>
                  </a:cubicBezTo>
                  <a:cubicBezTo>
                    <a:pt x="253" y="909"/>
                    <a:pt x="258" y="913"/>
                    <a:pt x="263" y="913"/>
                  </a:cubicBezTo>
                  <a:cubicBezTo>
                    <a:pt x="263" y="913"/>
                    <a:pt x="263" y="912"/>
                    <a:pt x="264" y="912"/>
                  </a:cubicBezTo>
                  <a:cubicBezTo>
                    <a:pt x="269" y="912"/>
                    <a:pt x="273" y="907"/>
                    <a:pt x="273" y="902"/>
                  </a:cubicBezTo>
                  <a:lnTo>
                    <a:pt x="204" y="108"/>
                  </a:lnTo>
                  <a:close/>
                  <a:moveTo>
                    <a:pt x="233" y="672"/>
                  </a:moveTo>
                  <a:cubicBezTo>
                    <a:pt x="152" y="586"/>
                    <a:pt x="152" y="586"/>
                    <a:pt x="152" y="586"/>
                  </a:cubicBezTo>
                  <a:cubicBezTo>
                    <a:pt x="219" y="513"/>
                    <a:pt x="219" y="513"/>
                    <a:pt x="219" y="513"/>
                  </a:cubicBezTo>
                  <a:lnTo>
                    <a:pt x="233" y="672"/>
                  </a:lnTo>
                  <a:close/>
                  <a:moveTo>
                    <a:pt x="136" y="170"/>
                  </a:moveTo>
                  <a:cubicBezTo>
                    <a:pt x="95" y="108"/>
                    <a:pt x="95" y="108"/>
                    <a:pt x="95" y="108"/>
                  </a:cubicBezTo>
                  <a:cubicBezTo>
                    <a:pt x="179" y="108"/>
                    <a:pt x="179" y="108"/>
                    <a:pt x="179" y="108"/>
                  </a:cubicBezTo>
                  <a:lnTo>
                    <a:pt x="136" y="170"/>
                  </a:lnTo>
                  <a:close/>
                  <a:moveTo>
                    <a:pt x="186" y="132"/>
                  </a:moveTo>
                  <a:cubicBezTo>
                    <a:pt x="198" y="264"/>
                    <a:pt x="198" y="264"/>
                    <a:pt x="198" y="264"/>
                  </a:cubicBezTo>
                  <a:cubicBezTo>
                    <a:pt x="148" y="189"/>
                    <a:pt x="148" y="189"/>
                    <a:pt x="148" y="189"/>
                  </a:cubicBezTo>
                  <a:lnTo>
                    <a:pt x="186" y="132"/>
                  </a:lnTo>
                  <a:close/>
                  <a:moveTo>
                    <a:pt x="124" y="188"/>
                  </a:moveTo>
                  <a:cubicBezTo>
                    <a:pt x="75" y="262"/>
                    <a:pt x="75" y="262"/>
                    <a:pt x="75" y="262"/>
                  </a:cubicBezTo>
                  <a:cubicBezTo>
                    <a:pt x="86" y="130"/>
                    <a:pt x="86" y="130"/>
                    <a:pt x="86" y="130"/>
                  </a:cubicBezTo>
                  <a:lnTo>
                    <a:pt x="124" y="188"/>
                  </a:lnTo>
                  <a:close/>
                  <a:moveTo>
                    <a:pt x="136" y="207"/>
                  </a:moveTo>
                  <a:cubicBezTo>
                    <a:pt x="188" y="286"/>
                    <a:pt x="188" y="286"/>
                    <a:pt x="188" y="286"/>
                  </a:cubicBezTo>
                  <a:cubicBezTo>
                    <a:pt x="82" y="286"/>
                    <a:pt x="82" y="286"/>
                    <a:pt x="82" y="286"/>
                  </a:cubicBezTo>
                  <a:lnTo>
                    <a:pt x="136" y="207"/>
                  </a:lnTo>
                  <a:close/>
                  <a:moveTo>
                    <a:pt x="183" y="306"/>
                  </a:moveTo>
                  <a:cubicBezTo>
                    <a:pt x="141" y="357"/>
                    <a:pt x="141" y="357"/>
                    <a:pt x="141" y="357"/>
                  </a:cubicBezTo>
                  <a:cubicBezTo>
                    <a:pt x="101" y="306"/>
                    <a:pt x="101" y="306"/>
                    <a:pt x="101" y="306"/>
                  </a:cubicBezTo>
                  <a:lnTo>
                    <a:pt x="183" y="306"/>
                  </a:lnTo>
                  <a:close/>
                  <a:moveTo>
                    <a:pt x="209" y="476"/>
                  </a:moveTo>
                  <a:cubicBezTo>
                    <a:pt x="70" y="476"/>
                    <a:pt x="70" y="476"/>
                    <a:pt x="70" y="476"/>
                  </a:cubicBezTo>
                  <a:cubicBezTo>
                    <a:pt x="141" y="389"/>
                    <a:pt x="141" y="389"/>
                    <a:pt x="141" y="389"/>
                  </a:cubicBezTo>
                  <a:lnTo>
                    <a:pt x="209" y="476"/>
                  </a:lnTo>
                  <a:close/>
                  <a:moveTo>
                    <a:pt x="207" y="496"/>
                  </a:moveTo>
                  <a:cubicBezTo>
                    <a:pt x="138" y="571"/>
                    <a:pt x="138" y="571"/>
                    <a:pt x="138" y="571"/>
                  </a:cubicBezTo>
                  <a:cubicBezTo>
                    <a:pt x="68" y="496"/>
                    <a:pt x="68" y="496"/>
                    <a:pt x="68" y="496"/>
                  </a:cubicBezTo>
                  <a:lnTo>
                    <a:pt x="207" y="496"/>
                  </a:lnTo>
                  <a:close/>
                  <a:moveTo>
                    <a:pt x="139" y="601"/>
                  </a:moveTo>
                  <a:cubicBezTo>
                    <a:pt x="224" y="692"/>
                    <a:pt x="224" y="692"/>
                    <a:pt x="224" y="692"/>
                  </a:cubicBezTo>
                  <a:cubicBezTo>
                    <a:pt x="55" y="692"/>
                    <a:pt x="55" y="692"/>
                    <a:pt x="55" y="692"/>
                  </a:cubicBezTo>
                  <a:lnTo>
                    <a:pt x="139" y="601"/>
                  </a:lnTo>
                  <a:close/>
                  <a:moveTo>
                    <a:pt x="214" y="450"/>
                  </a:moveTo>
                  <a:cubicBezTo>
                    <a:pt x="154" y="373"/>
                    <a:pt x="154" y="373"/>
                    <a:pt x="154" y="373"/>
                  </a:cubicBezTo>
                  <a:cubicBezTo>
                    <a:pt x="202" y="314"/>
                    <a:pt x="202" y="314"/>
                    <a:pt x="202" y="314"/>
                  </a:cubicBezTo>
                  <a:lnTo>
                    <a:pt x="214" y="450"/>
                  </a:lnTo>
                  <a:close/>
                  <a:moveTo>
                    <a:pt x="59" y="88"/>
                  </a:moveTo>
                  <a:cubicBezTo>
                    <a:pt x="136" y="26"/>
                    <a:pt x="136" y="26"/>
                    <a:pt x="136" y="26"/>
                  </a:cubicBezTo>
                  <a:cubicBezTo>
                    <a:pt x="214" y="88"/>
                    <a:pt x="214" y="88"/>
                    <a:pt x="214" y="88"/>
                  </a:cubicBezTo>
                  <a:lnTo>
                    <a:pt x="59" y="88"/>
                  </a:lnTo>
                  <a:close/>
                  <a:moveTo>
                    <a:pt x="71" y="306"/>
                  </a:moveTo>
                  <a:cubicBezTo>
                    <a:pt x="76" y="306"/>
                    <a:pt x="76" y="306"/>
                    <a:pt x="76" y="306"/>
                  </a:cubicBezTo>
                  <a:cubicBezTo>
                    <a:pt x="128" y="373"/>
                    <a:pt x="128" y="373"/>
                    <a:pt x="128" y="373"/>
                  </a:cubicBezTo>
                  <a:cubicBezTo>
                    <a:pt x="58" y="459"/>
                    <a:pt x="58" y="459"/>
                    <a:pt x="58" y="459"/>
                  </a:cubicBezTo>
                  <a:lnTo>
                    <a:pt x="71" y="306"/>
                  </a:lnTo>
                  <a:close/>
                  <a:moveTo>
                    <a:pt x="54" y="510"/>
                  </a:moveTo>
                  <a:cubicBezTo>
                    <a:pt x="125" y="586"/>
                    <a:pt x="125" y="586"/>
                    <a:pt x="125" y="586"/>
                  </a:cubicBezTo>
                  <a:cubicBezTo>
                    <a:pt x="39" y="680"/>
                    <a:pt x="39" y="680"/>
                    <a:pt x="39" y="680"/>
                  </a:cubicBezTo>
                  <a:lnTo>
                    <a:pt x="54" y="510"/>
                  </a:lnTo>
                  <a:close/>
                  <a:moveTo>
                    <a:pt x="25" y="849"/>
                  </a:moveTo>
                  <a:cubicBezTo>
                    <a:pt x="36" y="712"/>
                    <a:pt x="36" y="712"/>
                    <a:pt x="36" y="712"/>
                  </a:cubicBezTo>
                  <a:cubicBezTo>
                    <a:pt x="119" y="776"/>
                    <a:pt x="119" y="776"/>
                    <a:pt x="119" y="776"/>
                  </a:cubicBezTo>
                  <a:lnTo>
                    <a:pt x="25" y="849"/>
                  </a:lnTo>
                  <a:close/>
                  <a:moveTo>
                    <a:pt x="136" y="763"/>
                  </a:moveTo>
                  <a:cubicBezTo>
                    <a:pt x="69" y="712"/>
                    <a:pt x="69" y="712"/>
                    <a:pt x="69" y="712"/>
                  </a:cubicBezTo>
                  <a:cubicBezTo>
                    <a:pt x="203" y="712"/>
                    <a:pt x="203" y="712"/>
                    <a:pt x="203" y="712"/>
                  </a:cubicBezTo>
                  <a:lnTo>
                    <a:pt x="136" y="763"/>
                  </a:lnTo>
                  <a:close/>
                  <a:moveTo>
                    <a:pt x="152" y="776"/>
                  </a:moveTo>
                  <a:cubicBezTo>
                    <a:pt x="236" y="712"/>
                    <a:pt x="236" y="712"/>
                    <a:pt x="236" y="712"/>
                  </a:cubicBezTo>
                  <a:cubicBezTo>
                    <a:pt x="236" y="712"/>
                    <a:pt x="236" y="712"/>
                    <a:pt x="236" y="712"/>
                  </a:cubicBezTo>
                  <a:cubicBezTo>
                    <a:pt x="248" y="849"/>
                    <a:pt x="248" y="849"/>
                    <a:pt x="248" y="849"/>
                  </a:cubicBezTo>
                  <a:lnTo>
                    <a:pt x="152" y="7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14"/>
            <p:cNvSpPr>
              <a:spLocks/>
            </p:cNvSpPr>
            <p:nvPr/>
          </p:nvSpPr>
          <p:spPr bwMode="auto">
            <a:xfrm>
              <a:off x="2794002" y="3536937"/>
              <a:ext cx="17463" cy="173037"/>
            </a:xfrm>
            <a:custGeom>
              <a:avLst/>
              <a:gdLst/>
              <a:ahLst/>
              <a:cxnLst>
                <a:cxn ang="0">
                  <a:pos x="20" y="125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26"/>
                </a:cxn>
                <a:cxn ang="0">
                  <a:pos x="0" y="151"/>
                </a:cxn>
                <a:cxn ang="0">
                  <a:pos x="0" y="173"/>
                </a:cxn>
                <a:cxn ang="0">
                  <a:pos x="10" y="183"/>
                </a:cxn>
                <a:cxn ang="0">
                  <a:pos x="20" y="173"/>
                </a:cxn>
                <a:cxn ang="0">
                  <a:pos x="20" y="151"/>
                </a:cxn>
                <a:cxn ang="0">
                  <a:pos x="20" y="125"/>
                </a:cxn>
              </a:cxnLst>
              <a:rect l="0" t="0" r="r" b="b"/>
              <a:pathLst>
                <a:path w="20" h="183">
                  <a:moveTo>
                    <a:pt x="20" y="125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5" y="183"/>
                    <a:pt x="10" y="183"/>
                  </a:cubicBezTo>
                  <a:cubicBezTo>
                    <a:pt x="16" y="183"/>
                    <a:pt x="20" y="178"/>
                    <a:pt x="20" y="173"/>
                  </a:cubicBezTo>
                  <a:cubicBezTo>
                    <a:pt x="20" y="151"/>
                    <a:pt x="20" y="151"/>
                    <a:pt x="20" y="151"/>
                  </a:cubicBezTo>
                  <a:lnTo>
                    <a:pt x="20" y="1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2667005" y="3629018"/>
              <a:ext cx="49213" cy="165100"/>
            </a:xfrm>
            <a:custGeom>
              <a:avLst/>
              <a:gdLst/>
              <a:ahLst/>
              <a:cxnLst>
                <a:cxn ang="0">
                  <a:pos x="40" y="104"/>
                </a:cxn>
                <a:cxn ang="0">
                  <a:pos x="21" y="9"/>
                </a:cxn>
                <a:cxn ang="0">
                  <a:pos x="9" y="1"/>
                </a:cxn>
                <a:cxn ang="0">
                  <a:pos x="1" y="13"/>
                </a:cxn>
                <a:cxn ang="0">
                  <a:pos x="31" y="168"/>
                </a:cxn>
                <a:cxn ang="0">
                  <a:pos x="41" y="176"/>
                </a:cxn>
                <a:cxn ang="0">
                  <a:pos x="43" y="176"/>
                </a:cxn>
                <a:cxn ang="0">
                  <a:pos x="51" y="164"/>
                </a:cxn>
                <a:cxn ang="0">
                  <a:pos x="44" y="128"/>
                </a:cxn>
                <a:cxn ang="0">
                  <a:pos x="40" y="104"/>
                </a:cxn>
              </a:cxnLst>
              <a:rect l="0" t="0" r="r" b="b"/>
              <a:pathLst>
                <a:path w="52" h="176">
                  <a:moveTo>
                    <a:pt x="40" y="104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1" y="13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2" y="173"/>
                    <a:pt x="37" y="176"/>
                    <a:pt x="41" y="176"/>
                  </a:cubicBezTo>
                  <a:cubicBezTo>
                    <a:pt x="42" y="176"/>
                    <a:pt x="43" y="176"/>
                    <a:pt x="43" y="176"/>
                  </a:cubicBezTo>
                  <a:cubicBezTo>
                    <a:pt x="49" y="175"/>
                    <a:pt x="52" y="169"/>
                    <a:pt x="51" y="164"/>
                  </a:cubicBezTo>
                  <a:cubicBezTo>
                    <a:pt x="44" y="128"/>
                    <a:pt x="44" y="128"/>
                    <a:pt x="44" y="128"/>
                  </a:cubicBezTo>
                  <a:lnTo>
                    <a:pt x="4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16"/>
            <p:cNvSpPr>
              <a:spLocks/>
            </p:cNvSpPr>
            <p:nvPr/>
          </p:nvSpPr>
          <p:spPr bwMode="auto">
            <a:xfrm>
              <a:off x="2889250" y="3629025"/>
              <a:ext cx="49213" cy="165100"/>
            </a:xfrm>
            <a:custGeom>
              <a:avLst/>
              <a:gdLst/>
              <a:ahLst/>
              <a:cxnLst>
                <a:cxn ang="0">
                  <a:pos x="8" y="128"/>
                </a:cxn>
                <a:cxn ang="0">
                  <a:pos x="1" y="164"/>
                </a:cxn>
                <a:cxn ang="0">
                  <a:pos x="9" y="176"/>
                </a:cxn>
                <a:cxn ang="0">
                  <a:pos x="11" y="176"/>
                </a:cxn>
                <a:cxn ang="0">
                  <a:pos x="21" y="168"/>
                </a:cxn>
                <a:cxn ang="0">
                  <a:pos x="51" y="13"/>
                </a:cxn>
                <a:cxn ang="0">
                  <a:pos x="43" y="1"/>
                </a:cxn>
                <a:cxn ang="0">
                  <a:pos x="31" y="9"/>
                </a:cxn>
                <a:cxn ang="0">
                  <a:pos x="13" y="104"/>
                </a:cxn>
                <a:cxn ang="0">
                  <a:pos x="8" y="128"/>
                </a:cxn>
              </a:cxnLst>
              <a:rect l="0" t="0" r="r" b="b"/>
              <a:pathLst>
                <a:path w="52" h="176">
                  <a:moveTo>
                    <a:pt x="8" y="128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0" y="169"/>
                    <a:pt x="3" y="175"/>
                    <a:pt x="9" y="176"/>
                  </a:cubicBezTo>
                  <a:cubicBezTo>
                    <a:pt x="9" y="176"/>
                    <a:pt x="10" y="176"/>
                    <a:pt x="11" y="176"/>
                  </a:cubicBezTo>
                  <a:cubicBezTo>
                    <a:pt x="15" y="176"/>
                    <a:pt x="20" y="173"/>
                    <a:pt x="21" y="16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7"/>
                    <a:pt x="48" y="2"/>
                    <a:pt x="43" y="1"/>
                  </a:cubicBezTo>
                  <a:cubicBezTo>
                    <a:pt x="37" y="0"/>
                    <a:pt x="32" y="3"/>
                    <a:pt x="31" y="9"/>
                  </a:cubicBezTo>
                  <a:cubicBezTo>
                    <a:pt x="13" y="104"/>
                    <a:pt x="13" y="104"/>
                    <a:pt x="13" y="104"/>
                  </a:cubicBezTo>
                  <a:lnTo>
                    <a:pt x="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4" name="Rectangle 203"/>
          <p:cNvSpPr/>
          <p:nvPr/>
        </p:nvSpPr>
        <p:spPr>
          <a:xfrm>
            <a:off x="3056896" y="3371873"/>
            <a:ext cx="13773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Remote Radio Unit</a:t>
            </a:r>
          </a:p>
        </p:txBody>
      </p:sp>
      <p:sp>
        <p:nvSpPr>
          <p:cNvPr id="205" name="Freeform 62"/>
          <p:cNvSpPr>
            <a:spLocks noEditPoints="1"/>
          </p:cNvSpPr>
          <p:nvPr/>
        </p:nvSpPr>
        <p:spPr bwMode="auto">
          <a:xfrm>
            <a:off x="5999590" y="3397702"/>
            <a:ext cx="169695" cy="203407"/>
          </a:xfrm>
          <a:custGeom>
            <a:avLst/>
            <a:gdLst/>
            <a:ahLst/>
            <a:cxnLst>
              <a:cxn ang="0">
                <a:pos x="243" y="0"/>
              </a:cxn>
              <a:cxn ang="0">
                <a:pos x="103" y="0"/>
              </a:cxn>
              <a:cxn ang="0">
                <a:pos x="110" y="30"/>
              </a:cxn>
              <a:cxn ang="0">
                <a:pos x="38" y="102"/>
              </a:cxn>
              <a:cxn ang="0">
                <a:pos x="0" y="91"/>
              </a:cxn>
              <a:cxn ang="0">
                <a:pos x="0" y="333"/>
              </a:cxn>
              <a:cxn ang="0">
                <a:pos x="43" y="384"/>
              </a:cxn>
              <a:cxn ang="0">
                <a:pos x="243" y="384"/>
              </a:cxn>
              <a:cxn ang="0">
                <a:pos x="286" y="333"/>
              </a:cxn>
              <a:cxn ang="0">
                <a:pos x="286" y="51"/>
              </a:cxn>
              <a:cxn ang="0">
                <a:pos x="243" y="0"/>
              </a:cxn>
              <a:cxn ang="0">
                <a:pos x="37" y="55"/>
              </a:cxn>
              <a:cxn ang="0">
                <a:pos x="65" y="27"/>
              </a:cxn>
              <a:cxn ang="0">
                <a:pos x="37" y="0"/>
              </a:cxn>
              <a:cxn ang="0">
                <a:pos x="10" y="27"/>
              </a:cxn>
              <a:cxn ang="0">
                <a:pos x="37" y="55"/>
              </a:cxn>
              <a:cxn ang="0">
                <a:pos x="286" y="303"/>
              </a:cxn>
              <a:cxn ang="0">
                <a:pos x="0" y="303"/>
              </a:cxn>
              <a:cxn ang="0">
                <a:pos x="0" y="283"/>
              </a:cxn>
              <a:cxn ang="0">
                <a:pos x="286" y="283"/>
              </a:cxn>
              <a:cxn ang="0">
                <a:pos x="286" y="303"/>
              </a:cxn>
              <a:cxn ang="0">
                <a:pos x="286" y="220"/>
              </a:cxn>
              <a:cxn ang="0">
                <a:pos x="0" y="220"/>
              </a:cxn>
              <a:cxn ang="0">
                <a:pos x="0" y="200"/>
              </a:cxn>
              <a:cxn ang="0">
                <a:pos x="286" y="200"/>
              </a:cxn>
              <a:cxn ang="0">
                <a:pos x="286" y="220"/>
              </a:cxn>
              <a:cxn ang="0">
                <a:pos x="286" y="137"/>
              </a:cxn>
              <a:cxn ang="0">
                <a:pos x="0" y="137"/>
              </a:cxn>
              <a:cxn ang="0">
                <a:pos x="0" y="117"/>
              </a:cxn>
              <a:cxn ang="0">
                <a:pos x="286" y="117"/>
              </a:cxn>
              <a:cxn ang="0">
                <a:pos x="286" y="137"/>
              </a:cxn>
            </a:cxnLst>
            <a:rect l="0" t="0" r="r" b="b"/>
            <a:pathLst>
              <a:path w="286" h="384">
                <a:moveTo>
                  <a:pt x="24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108" y="9"/>
                  <a:pt x="110" y="19"/>
                  <a:pt x="110" y="30"/>
                </a:cubicBezTo>
                <a:cubicBezTo>
                  <a:pt x="110" y="69"/>
                  <a:pt x="78" y="102"/>
                  <a:pt x="38" y="102"/>
                </a:cubicBezTo>
                <a:cubicBezTo>
                  <a:pt x="24" y="102"/>
                  <a:pt x="11" y="98"/>
                  <a:pt x="0" y="9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61"/>
                  <a:pt x="20" y="384"/>
                  <a:pt x="43" y="384"/>
                </a:cubicBezTo>
                <a:cubicBezTo>
                  <a:pt x="243" y="384"/>
                  <a:pt x="243" y="384"/>
                  <a:pt x="243" y="384"/>
                </a:cubicBezTo>
                <a:cubicBezTo>
                  <a:pt x="266" y="384"/>
                  <a:pt x="286" y="361"/>
                  <a:pt x="286" y="333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86" y="23"/>
                  <a:pt x="266" y="0"/>
                  <a:pt x="243" y="0"/>
                </a:cubicBezTo>
                <a:close/>
                <a:moveTo>
                  <a:pt x="37" y="55"/>
                </a:moveTo>
                <a:cubicBezTo>
                  <a:pt x="53" y="55"/>
                  <a:pt x="65" y="42"/>
                  <a:pt x="65" y="27"/>
                </a:cubicBezTo>
                <a:cubicBezTo>
                  <a:pt x="65" y="12"/>
                  <a:pt x="53" y="0"/>
                  <a:pt x="37" y="0"/>
                </a:cubicBezTo>
                <a:cubicBezTo>
                  <a:pt x="22" y="0"/>
                  <a:pt x="10" y="12"/>
                  <a:pt x="10" y="27"/>
                </a:cubicBezTo>
                <a:cubicBezTo>
                  <a:pt x="10" y="42"/>
                  <a:pt x="22" y="55"/>
                  <a:pt x="37" y="55"/>
                </a:cubicBezTo>
                <a:close/>
                <a:moveTo>
                  <a:pt x="286" y="303"/>
                </a:moveTo>
                <a:cubicBezTo>
                  <a:pt x="0" y="303"/>
                  <a:pt x="0" y="303"/>
                  <a:pt x="0" y="303"/>
                </a:cubicBezTo>
                <a:cubicBezTo>
                  <a:pt x="0" y="283"/>
                  <a:pt x="0" y="283"/>
                  <a:pt x="0" y="283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6" y="303"/>
                  <a:pt x="286" y="303"/>
                  <a:pt x="286" y="303"/>
                </a:cubicBezTo>
                <a:close/>
                <a:moveTo>
                  <a:pt x="286" y="22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00"/>
                  <a:pt x="0" y="200"/>
                  <a:pt x="0" y="200"/>
                </a:cubicBezTo>
                <a:cubicBezTo>
                  <a:pt x="286" y="200"/>
                  <a:pt x="286" y="200"/>
                  <a:pt x="286" y="200"/>
                </a:cubicBezTo>
                <a:cubicBezTo>
                  <a:pt x="286" y="220"/>
                  <a:pt x="286" y="220"/>
                  <a:pt x="286" y="220"/>
                </a:cubicBezTo>
                <a:close/>
                <a:moveTo>
                  <a:pt x="286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17"/>
                  <a:pt x="0" y="117"/>
                  <a:pt x="0" y="117"/>
                </a:cubicBezTo>
                <a:cubicBezTo>
                  <a:pt x="286" y="117"/>
                  <a:pt x="286" y="117"/>
                  <a:pt x="286" y="117"/>
                </a:cubicBezTo>
                <a:cubicBezTo>
                  <a:pt x="286" y="137"/>
                  <a:pt x="286" y="137"/>
                  <a:pt x="286" y="1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Rectangle 205"/>
          <p:cNvSpPr/>
          <p:nvPr/>
        </p:nvSpPr>
        <p:spPr>
          <a:xfrm>
            <a:off x="6213259" y="3364432"/>
            <a:ext cx="15552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Core network function</a:t>
            </a:r>
          </a:p>
        </p:txBody>
      </p:sp>
      <p:sp>
        <p:nvSpPr>
          <p:cNvPr id="207" name="AutoShape 79"/>
          <p:cNvSpPr>
            <a:spLocks/>
          </p:cNvSpPr>
          <p:nvPr/>
        </p:nvSpPr>
        <p:spPr bwMode="auto">
          <a:xfrm>
            <a:off x="1294135" y="3408891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1535406" y="3376866"/>
            <a:ext cx="12682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Forwarding Node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Rounded Rectangle 208"/>
          <p:cNvSpPr/>
          <p:nvPr/>
        </p:nvSpPr>
        <p:spPr bwMode="auto">
          <a:xfrm>
            <a:off x="1247587" y="3356992"/>
            <a:ext cx="6461539" cy="276491"/>
          </a:xfrm>
          <a:prstGeom prst="roundRect">
            <a:avLst/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de-DE" sz="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HGP創英角ｺﾞｼｯｸUB" pitchFamily="50" charset="-128"/>
              <a:cs typeface="Arial" panose="020B0604020202020204" pitchFamily="34" charset="0"/>
            </a:endParaRPr>
          </a:p>
        </p:txBody>
      </p:sp>
      <p:sp>
        <p:nvSpPr>
          <p:cNvPr id="210" name="AutoShape 79"/>
          <p:cNvSpPr>
            <a:spLocks/>
          </p:cNvSpPr>
          <p:nvPr/>
        </p:nvSpPr>
        <p:spPr bwMode="auto">
          <a:xfrm>
            <a:off x="3813670" y="5987297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11" name="AutoShape 79"/>
          <p:cNvSpPr>
            <a:spLocks/>
          </p:cNvSpPr>
          <p:nvPr/>
        </p:nvSpPr>
        <p:spPr bwMode="auto">
          <a:xfrm>
            <a:off x="5102796" y="1556871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12" name="AutoShape 79"/>
          <p:cNvSpPr>
            <a:spLocks/>
          </p:cNvSpPr>
          <p:nvPr/>
        </p:nvSpPr>
        <p:spPr bwMode="auto">
          <a:xfrm>
            <a:off x="4919546" y="2501796"/>
            <a:ext cx="153987" cy="15398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0">
            <a:gsLst>
              <a:gs pos="0">
                <a:srgbClr val="FF7E69"/>
              </a:gs>
              <a:gs pos="100000">
                <a:srgbClr val="FF3D00"/>
              </a:gs>
            </a:gsLst>
            <a:lin ang="5400000"/>
          </a:gradFill>
          <a:ln w="9525" cap="flat" cmpd="sng">
            <a:solidFill>
              <a:srgbClr val="FC4800"/>
            </a:solidFill>
            <a:prstDash val="solid"/>
            <a:round/>
            <a:headEnd/>
            <a:tailEnd/>
          </a:ln>
          <a:effectLst>
            <a:outerShdw blurRad="38100" dist="23000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es-ES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13" name="Textfeld 49"/>
          <p:cNvSpPr txBox="1"/>
          <p:nvPr/>
        </p:nvSpPr>
        <p:spPr bwMode="auto">
          <a:xfrm>
            <a:off x="312385" y="3803093"/>
            <a:ext cx="349455" cy="18466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</a:t>
            </a:r>
            <a:endParaRPr lang="de-DE" sz="1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4" name="Textfeld 49"/>
          <p:cNvSpPr txBox="1"/>
          <p:nvPr/>
        </p:nvSpPr>
        <p:spPr bwMode="auto">
          <a:xfrm>
            <a:off x="1824904" y="3861048"/>
            <a:ext cx="2608085" cy="18466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5G-Crosshaul</a:t>
            </a:r>
            <a:r>
              <a:rPr lang="de-DE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12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 Integrated FH/BH</a:t>
            </a:r>
            <a:endParaRPr lang="de-DE" sz="1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5" name="Straight Arrow Connector 214"/>
          <p:cNvCxnSpPr>
            <a:stCxn id="87" idx="3"/>
            <a:endCxn id="88" idx="1"/>
          </p:cNvCxnSpPr>
          <p:nvPr/>
        </p:nvCxnSpPr>
        <p:spPr>
          <a:xfrm flipV="1">
            <a:off x="830718" y="5173328"/>
            <a:ext cx="281764" cy="186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Rectangle 215"/>
          <p:cNvSpPr/>
          <p:nvPr/>
        </p:nvSpPr>
        <p:spPr>
          <a:xfrm>
            <a:off x="7819164" y="1484784"/>
            <a:ext cx="5229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CPRI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7812360" y="1808820"/>
            <a:ext cx="5229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CPRI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7812360" y="2132856"/>
            <a:ext cx="5229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CPRI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9" name="Rectangle 218"/>
          <p:cNvSpPr/>
          <p:nvPr/>
        </p:nvSpPr>
        <p:spPr>
          <a:xfrm rot="152137">
            <a:off x="2086382" y="4897618"/>
            <a:ext cx="6527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FH+BH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0" name="Rectangle 219"/>
          <p:cNvSpPr/>
          <p:nvPr/>
        </p:nvSpPr>
        <p:spPr>
          <a:xfrm rot="1262402">
            <a:off x="3281906" y="4973221"/>
            <a:ext cx="6527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FH+BH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1" name="Rectangle 220"/>
          <p:cNvSpPr/>
          <p:nvPr/>
        </p:nvSpPr>
        <p:spPr>
          <a:xfrm rot="21286545">
            <a:off x="3323796" y="5849092"/>
            <a:ext cx="6527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FH+BH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2" name="Rectangle 221"/>
          <p:cNvSpPr/>
          <p:nvPr/>
        </p:nvSpPr>
        <p:spPr>
          <a:xfrm rot="152137">
            <a:off x="2307257" y="5642660"/>
            <a:ext cx="6527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FH+BH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3" name="Content Placeholder 1"/>
          <p:cNvSpPr txBox="1">
            <a:spLocks/>
          </p:cNvSpPr>
          <p:nvPr/>
        </p:nvSpPr>
        <p:spPr bwMode="auto">
          <a:xfrm>
            <a:off x="71500" y="822659"/>
            <a:ext cx="3773727" cy="2282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D2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9875" indent="-2698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Arial" charset="0"/>
              <a:buChar char="▌"/>
              <a:defRPr kumimoji="1"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4375" indent="-350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077913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Arial" charset="0"/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54125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Tahoma" pitchFamily="34" charset="0"/>
              <a:buChar char="–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524000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Today’ s C-RAN Mobile Transport Network</a:t>
            </a:r>
          </a:p>
          <a:p>
            <a:pPr marL="0" indent="0">
              <a:buNone/>
            </a:pP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CPRI transports IQ data via point-to-point optical links in a </a:t>
            </a:r>
            <a:r>
              <a:rPr lang="en-US" sz="1200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fronthaul</a:t>
            </a: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(FH) network. Pain points:</a:t>
            </a:r>
          </a:p>
          <a:p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BW usage is independent on user’s load</a:t>
            </a:r>
          </a:p>
          <a:p>
            <a:pPr lvl="1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Highly inefficient</a:t>
            </a:r>
          </a:p>
          <a:p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No path diversity</a:t>
            </a:r>
          </a:p>
          <a:p>
            <a:pPr lvl="1"/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Low fault tolerance</a:t>
            </a:r>
          </a:p>
          <a:p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Separated management platforms (FH - BH)</a:t>
            </a:r>
          </a:p>
          <a:p>
            <a:pPr lvl="1"/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Management complexity and cost</a:t>
            </a:r>
            <a:endParaRPr lang="en-US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C-RAN Functional split and placement</a:t>
            </a:r>
          </a:p>
          <a:p>
            <a:pPr lvl="1"/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Fixed and Static</a:t>
            </a:r>
            <a:endParaRPr lang="en-US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Content Placeholder 1"/>
          <p:cNvSpPr txBox="1">
            <a:spLocks/>
          </p:cNvSpPr>
          <p:nvPr/>
        </p:nvSpPr>
        <p:spPr bwMode="auto">
          <a:xfrm>
            <a:off x="5076056" y="3681028"/>
            <a:ext cx="4067944" cy="25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D2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9875" indent="-2698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Arial" charset="0"/>
              <a:buChar char="▌"/>
              <a:defRPr kumimoji="1"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4375" indent="-350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077913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Arial" charset="0"/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54125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Font typeface="Tahoma" pitchFamily="34" charset="0"/>
              <a:buChar char="–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1524000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 sz="1400" b="1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5G-Crosshaul: 5G Mobile Transport Network</a:t>
            </a:r>
          </a:p>
          <a:p>
            <a:pPr marL="0" indent="0">
              <a:buFont typeface="Arial" charset="0"/>
              <a:buNone/>
            </a:pP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5G C-RAN will be transformed to a packet-based network (</a:t>
            </a: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NGFI/IEEE/CPRI). </a:t>
            </a: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FH and BH will converge to an integrated transport network (</a:t>
            </a:r>
            <a:r>
              <a:rPr lang="en-US" sz="1200" kern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Crosshaul</a:t>
            </a: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BW usage </a:t>
            </a: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dependent </a:t>
            </a:r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on user’s load</a:t>
            </a:r>
          </a:p>
          <a:p>
            <a:pPr lvl="1"/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Higher efficiency</a:t>
            </a:r>
            <a:endParaRPr lang="en-US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Enables path diversity – Packet-based Routing</a:t>
            </a:r>
            <a:endParaRPr lang="en-US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Higher </a:t>
            </a:r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fault </a:t>
            </a: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tolerance/Load balancing</a:t>
            </a:r>
            <a:endParaRPr lang="en-US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Unified </a:t>
            </a:r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management </a:t>
            </a:r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platform </a:t>
            </a:r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(FH + BH)</a:t>
            </a:r>
          </a:p>
          <a:p>
            <a:pPr lvl="1"/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Lower management </a:t>
            </a:r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complexity and cost</a:t>
            </a:r>
          </a:p>
          <a:p>
            <a:r>
              <a:rPr lang="en-US" sz="1200" kern="0" dirty="0">
                <a:latin typeface="Arial" panose="020B0604020202020204" pitchFamily="34" charset="0"/>
                <a:cs typeface="Arial" panose="020B0604020202020204" pitchFamily="34" charset="0"/>
              </a:rPr>
              <a:t>C-RAN Functional split and placement</a:t>
            </a:r>
          </a:p>
          <a:p>
            <a:pPr lvl="1"/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Variable – Support of different functional splits</a:t>
            </a:r>
          </a:p>
          <a:p>
            <a:pPr lvl="1"/>
            <a:r>
              <a:rPr lang="en-US" sz="12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Dynamic – NFV-based 5G networks</a:t>
            </a:r>
            <a:endParaRPr lang="de-DE" sz="1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Rectangle 224"/>
          <p:cNvSpPr/>
          <p:nvPr/>
        </p:nvSpPr>
        <p:spPr>
          <a:xfrm>
            <a:off x="7128284" y="2636912"/>
            <a:ext cx="15552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Point-to-point network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6" name="Rectangle 225"/>
          <p:cNvSpPr/>
          <p:nvPr/>
        </p:nvSpPr>
        <p:spPr>
          <a:xfrm>
            <a:off x="1439652" y="6047710"/>
            <a:ext cx="157927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Packet-based network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23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78" grpId="0" animBg="1"/>
      <p:bldP spid="179" grpId="0" animBg="1"/>
      <p:bldP spid="180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210" grpId="0" animBg="1"/>
      <p:bldP spid="213" grpId="0"/>
      <p:bldP spid="214" grpId="0"/>
      <p:bldP spid="219" grpId="0"/>
      <p:bldP spid="220" grpId="0"/>
      <p:bldP spid="221" grpId="0"/>
      <p:bldP spid="222" grpId="0"/>
      <p:bldP spid="224" grpId="0"/>
      <p:bldP spid="2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5G-Crosshaul SDN/NFV-based Architecture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891" y="990600"/>
            <a:ext cx="6273509" cy="5373158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3061545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903413"/>
            <a:ext cx="2590800" cy="47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480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C Stream">
  <a:themeElements>
    <a:clrScheme name="1_標準デザイン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D0280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標準デザイン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00B4A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標準デザイン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00B4A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NEC Stream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00B4A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NEC Stream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00B4A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標準デザイン">
  <a:themeElements>
    <a:clrScheme name="1_標準デザイン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D0280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NEC_standard4_3">
  <a:themeElements>
    <a:clrScheme name="orchestratedcolor_201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76491B"/>
      </a:accent1>
      <a:accent2>
        <a:srgbClr val="76161B"/>
      </a:accent2>
      <a:accent3>
        <a:srgbClr val="203315"/>
      </a:accent3>
      <a:accent4>
        <a:srgbClr val="1C4A50"/>
      </a:accent4>
      <a:accent5>
        <a:srgbClr val="31253B"/>
      </a:accent5>
      <a:accent6>
        <a:srgbClr val="002B62"/>
      </a:accent6>
      <a:hlink>
        <a:srgbClr val="4575FD"/>
      </a:hlink>
      <a:folHlink>
        <a:srgbClr val="9E5ECE"/>
      </a:folHlink>
    </a:clrScheme>
    <a:fontScheme name="ユーザー定義 1">
      <a:majorFont>
        <a:latin typeface="Verdana"/>
        <a:ea typeface="Verdana"/>
        <a:cs typeface=""/>
      </a:majorFont>
      <a:minorFont>
        <a:latin typeface="Verdana"/>
        <a:ea typeface="Verdan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/>
        </a:solidFill>
        <a:ln>
          <a:noFill/>
        </a:ln>
        <a:effectLst/>
        <a:ex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b="1" dirty="0">
            <a:latin typeface="+mj-ea"/>
            <a:ea typeface="+mj-ea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tx1">
                    <a:alpha val="50000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1_stream_st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_st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_st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_st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_st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_st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_st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_st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_st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_st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_st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_st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_st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_stn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NEC Stream</Template>
  <TotalTime>0</TotalTime>
  <Words>657</Words>
  <Application>Microsoft Office PowerPoint</Application>
  <PresentationFormat>On-screen Show (4:3)</PresentationFormat>
  <Paragraphs>180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NEC Stream</vt:lpstr>
      <vt:lpstr>1_標準デザイン</vt:lpstr>
      <vt:lpstr>2_標準デザイン</vt:lpstr>
      <vt:lpstr>1_NEC Stream</vt:lpstr>
      <vt:lpstr>2_NEC Stream</vt:lpstr>
      <vt:lpstr>3_標準デザイン</vt:lpstr>
      <vt:lpstr>NEC_standard4_3</vt:lpstr>
      <vt:lpstr>ICT consolidation in 5G The role of Software Networks  EUCNC Conference, Athens, June 2016</vt:lpstr>
      <vt:lpstr>Global Market Disruptive Trends – SDN/NFV The End of the Traditional Telecom Business Model?</vt:lpstr>
      <vt:lpstr>SDN/NFV for Verticals - Transportation</vt:lpstr>
      <vt:lpstr>SDN/NFV for Verticals - Education</vt:lpstr>
      <vt:lpstr>NEC’s 2020 Network Vision Toward 5G</vt:lpstr>
      <vt:lpstr>5G Architecture Overview</vt:lpstr>
      <vt:lpstr>SDN/NFV for Mobile Networks - vEPC</vt:lpstr>
      <vt:lpstr>5G-Crosshaul: Fronthaul &amp; Backhaul Integration for 5G</vt:lpstr>
      <vt:lpstr>5G-Crosshaul SDN/NFV-based Architecture</vt:lpstr>
      <vt:lpstr>Multi-vendor Wireless Transport SDN Proof of Concept</vt:lpstr>
      <vt:lpstr>5G-NORMA – Network Slicing – Multi-Service/Tenancy</vt:lpstr>
      <vt:lpstr>Towards Network Slicing</vt:lpstr>
      <vt:lpstr>Key Takeaways</vt:lpstr>
      <vt:lpstr>ICT consolidation in 5G The role of Software Networks  EUCNC Conference, Athens, June 2016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2013-03-04T14:14:29Z</dcterms:created>
  <dcterms:modified xsi:type="dcterms:W3CDTF">2016-06-29T21:45:49Z</dcterms:modified>
</cp:coreProperties>
</file>